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5" r:id="rId1"/>
  </p:sldMasterIdLst>
  <p:notesMasterIdLst>
    <p:notesMasterId r:id="rId73"/>
  </p:notesMasterIdLst>
  <p:handoutMasterIdLst>
    <p:handoutMasterId r:id="rId74"/>
  </p:handoutMasterIdLst>
  <p:sldIdLst>
    <p:sldId id="774" r:id="rId2"/>
    <p:sldId id="839" r:id="rId3"/>
    <p:sldId id="958" r:id="rId4"/>
    <p:sldId id="975" r:id="rId5"/>
    <p:sldId id="933" r:id="rId6"/>
    <p:sldId id="962" r:id="rId7"/>
    <p:sldId id="923" r:id="rId8"/>
    <p:sldId id="961" r:id="rId9"/>
    <p:sldId id="976" r:id="rId10"/>
    <p:sldId id="926" r:id="rId11"/>
    <p:sldId id="944" r:id="rId12"/>
    <p:sldId id="924" r:id="rId13"/>
    <p:sldId id="934" r:id="rId14"/>
    <p:sldId id="973" r:id="rId15"/>
    <p:sldId id="919" r:id="rId16"/>
    <p:sldId id="925" r:id="rId17"/>
    <p:sldId id="964" r:id="rId18"/>
    <p:sldId id="935" r:id="rId19"/>
    <p:sldId id="937" r:id="rId20"/>
    <p:sldId id="959" r:id="rId21"/>
    <p:sldId id="966" r:id="rId22"/>
    <p:sldId id="965" r:id="rId23"/>
    <p:sldId id="967" r:id="rId24"/>
    <p:sldId id="968" r:id="rId25"/>
    <p:sldId id="969" r:id="rId26"/>
    <p:sldId id="921" r:id="rId27"/>
    <p:sldId id="972" r:id="rId28"/>
    <p:sldId id="971" r:id="rId29"/>
    <p:sldId id="994" r:id="rId30"/>
    <p:sldId id="970" r:id="rId31"/>
    <p:sldId id="993" r:id="rId32"/>
    <p:sldId id="880" r:id="rId33"/>
    <p:sldId id="998" r:id="rId34"/>
    <p:sldId id="900" r:id="rId35"/>
    <p:sldId id="887" r:id="rId36"/>
    <p:sldId id="999" r:id="rId37"/>
    <p:sldId id="1000" r:id="rId38"/>
    <p:sldId id="1003" r:id="rId39"/>
    <p:sldId id="936" r:id="rId40"/>
    <p:sldId id="995" r:id="rId41"/>
    <p:sldId id="990" r:id="rId42"/>
    <p:sldId id="915" r:id="rId43"/>
    <p:sldId id="916" r:id="rId44"/>
    <p:sldId id="974" r:id="rId45"/>
    <p:sldId id="948" r:id="rId46"/>
    <p:sldId id="950" r:id="rId47"/>
    <p:sldId id="952" r:id="rId48"/>
    <p:sldId id="991" r:id="rId49"/>
    <p:sldId id="992" r:id="rId50"/>
    <p:sldId id="957" r:id="rId51"/>
    <p:sldId id="1001" r:id="rId52"/>
    <p:sldId id="947" r:id="rId53"/>
    <p:sldId id="929" r:id="rId54"/>
    <p:sldId id="930" r:id="rId55"/>
    <p:sldId id="989" r:id="rId56"/>
    <p:sldId id="932" r:id="rId57"/>
    <p:sldId id="942" r:id="rId58"/>
    <p:sldId id="943" r:id="rId59"/>
    <p:sldId id="945" r:id="rId60"/>
    <p:sldId id="946" r:id="rId61"/>
    <p:sldId id="898" r:id="rId62"/>
    <p:sldId id="939" r:id="rId63"/>
    <p:sldId id="941" r:id="rId64"/>
    <p:sldId id="938" r:id="rId65"/>
    <p:sldId id="963" r:id="rId66"/>
    <p:sldId id="775" r:id="rId67"/>
    <p:sldId id="985" r:id="rId68"/>
    <p:sldId id="997" r:id="rId69"/>
    <p:sldId id="988" r:id="rId70"/>
    <p:sldId id="986" r:id="rId71"/>
    <p:sldId id="984" r:id="rId72"/>
  </p:sldIdLst>
  <p:sldSz cx="9144000" cy="6858000" type="screen4x3"/>
  <p:notesSz cx="6796088" cy="9926638"/>
  <p:defaultTextStyle>
    <a:defPPr>
      <a:defRPr lang="es-ES_tradnl"/>
    </a:defPPr>
    <a:lvl1pPr algn="just" rtl="0" fontAlgn="base">
      <a:lnSpc>
        <a:spcPct val="160000"/>
      </a:lnSpc>
      <a:spcBef>
        <a:spcPct val="20000"/>
      </a:spcBef>
      <a:spcAft>
        <a:spcPct val="5000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just" rtl="0" fontAlgn="base">
      <a:lnSpc>
        <a:spcPct val="160000"/>
      </a:lnSpc>
      <a:spcBef>
        <a:spcPct val="20000"/>
      </a:spcBef>
      <a:spcAft>
        <a:spcPct val="5000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just" rtl="0" fontAlgn="base">
      <a:lnSpc>
        <a:spcPct val="160000"/>
      </a:lnSpc>
      <a:spcBef>
        <a:spcPct val="20000"/>
      </a:spcBef>
      <a:spcAft>
        <a:spcPct val="5000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just" rtl="0" fontAlgn="base">
      <a:lnSpc>
        <a:spcPct val="160000"/>
      </a:lnSpc>
      <a:spcBef>
        <a:spcPct val="20000"/>
      </a:spcBef>
      <a:spcAft>
        <a:spcPct val="5000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just" rtl="0" fontAlgn="base">
      <a:lnSpc>
        <a:spcPct val="160000"/>
      </a:lnSpc>
      <a:spcBef>
        <a:spcPct val="20000"/>
      </a:spcBef>
      <a:spcAft>
        <a:spcPct val="50000"/>
      </a:spcAft>
      <a:defRPr sz="1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2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.ramos" initials="nre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1E04BC"/>
    <a:srgbClr val="CC9900"/>
    <a:srgbClr val="3333FF"/>
    <a:srgbClr val="FFD63F"/>
    <a:srgbClr val="DDDDDD"/>
    <a:srgbClr val="FF5050"/>
    <a:srgbClr val="00CC66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4" autoAdjust="0"/>
    <p:restoredTop sz="94660" autoAdjust="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5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8575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69" tIns="0" rIns="18869" bIns="0" numCol="1" anchor="t" anchorCtr="0" compatLnSpc="1">
            <a:prstTxWarp prst="textNoShape">
              <a:avLst/>
            </a:prstTxWarp>
          </a:bodyPr>
          <a:lstStyle>
            <a:lvl1pPr algn="l" defTabSz="904875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28575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69" tIns="0" rIns="18869" bIns="0" numCol="1" anchor="t" anchorCtr="0" compatLnSpc="1">
            <a:prstTxWarp prst="textNoShape">
              <a:avLst/>
            </a:prstTxWarp>
          </a:bodyPr>
          <a:lstStyle>
            <a:lvl1pPr algn="r" defTabSz="904875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1175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69" tIns="0" rIns="18869" bIns="0" numCol="1" anchor="b" anchorCtr="0" compatLnSpc="1">
            <a:prstTxWarp prst="textNoShape">
              <a:avLst/>
            </a:prstTxWarp>
          </a:bodyPr>
          <a:lstStyle>
            <a:lvl1pPr algn="l" defTabSz="904875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s-ES_tradnl"/>
              <a:t>INSTITUT CARTOGRÀFIC DE CATALUNYA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01175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69" tIns="0" rIns="18869" bIns="0" numCol="1" anchor="b" anchorCtr="0" compatLnSpc="1">
            <a:prstTxWarp prst="textNoShape">
              <a:avLst/>
            </a:prstTxWarp>
          </a:bodyPr>
          <a:lstStyle>
            <a:lvl1pPr algn="r" defTabSz="904875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fld id="{98FA68C5-0D5E-4E87-8A5B-08E9B71A3F0B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220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69" tIns="0" rIns="18869" bIns="0" numCol="1" anchor="t" anchorCtr="0" compatLnSpc="1">
            <a:prstTxWarp prst="textNoShape">
              <a:avLst/>
            </a:prstTxWarp>
          </a:bodyPr>
          <a:lstStyle>
            <a:lvl1pPr algn="l" defTabSz="904875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69" tIns="0" rIns="18869" bIns="0" numCol="1" anchor="t" anchorCtr="0" compatLnSpc="1">
            <a:prstTxWarp prst="textNoShape">
              <a:avLst/>
            </a:prstTxWarp>
          </a:bodyPr>
          <a:lstStyle>
            <a:lvl1pPr algn="r" defTabSz="904875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8688" y="750888"/>
            <a:ext cx="4941887" cy="3706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13288"/>
            <a:ext cx="4979988" cy="446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04" tIns="45603" rIns="91204" bIns="4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 smtClean="0"/>
              <a:t>Haga clic para modificar el estilo de texto patrón</a:t>
            </a:r>
          </a:p>
          <a:p>
            <a:pPr lvl="1"/>
            <a:r>
              <a:rPr lang="es-ES_tradnl" noProof="0" smtClean="0"/>
              <a:t>Segundo nivel</a:t>
            </a:r>
          </a:p>
          <a:p>
            <a:pPr lvl="2"/>
            <a:r>
              <a:rPr lang="es-ES_tradnl" noProof="0" smtClean="0"/>
              <a:t>Tercer nivel</a:t>
            </a:r>
          </a:p>
          <a:p>
            <a:pPr lvl="3"/>
            <a:r>
              <a:rPr lang="es-ES_tradnl" noProof="0" smtClean="0"/>
              <a:t>Cuarto nivel</a:t>
            </a:r>
          </a:p>
          <a:p>
            <a:pPr lvl="4"/>
            <a:r>
              <a:rPr lang="es-ES_tradnl" noProof="0" smtClean="0"/>
              <a:t>Quinto nivel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69" tIns="0" rIns="18869" bIns="0" numCol="1" anchor="b" anchorCtr="0" compatLnSpc="1">
            <a:prstTxWarp prst="textNoShape">
              <a:avLst/>
            </a:prstTxWarp>
          </a:bodyPr>
          <a:lstStyle>
            <a:lvl1pPr algn="l" defTabSz="904875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s-ES_tradnl"/>
              <a:t>INSTITUT CARTOGRÀFIC DE CATALUNYA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69" tIns="0" rIns="18869" bIns="0" numCol="1" anchor="b" anchorCtr="0" compatLnSpc="1">
            <a:prstTxWarp prst="textNoShape">
              <a:avLst/>
            </a:prstTxWarp>
          </a:bodyPr>
          <a:lstStyle>
            <a:lvl1pPr algn="r" defTabSz="904875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fld id="{27E13C47-6B89-499C-9F23-47187CC52F83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610478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i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826000" y="4562475"/>
            <a:ext cx="1871663" cy="7635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821238" y="5999163"/>
            <a:ext cx="1223962" cy="3190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00042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4570413" y="0"/>
            <a:ext cx="2303462" cy="2278063"/>
          </a:xfrm>
        </p:spPr>
        <p:txBody>
          <a:bodyPr lIns="270000" anchor="b"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ca-ES" noProof="0" smtClean="0"/>
              <a:t>Feu clic aquí per editar l'estil</a:t>
            </a:r>
            <a:endParaRPr lang="ca-E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>
          <a:xfrm>
            <a:off x="1" y="358774"/>
            <a:ext cx="3071802" cy="3070225"/>
          </a:xfrm>
        </p:spPr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ca-ES" smtClean="0"/>
              <a:t>Feu clic aquí per editar l'estil</a:t>
            </a:r>
            <a:endParaRPr lang="ca-ES" dirty="0"/>
          </a:p>
        </p:txBody>
      </p:sp>
      <p:sp>
        <p:nvSpPr>
          <p:cNvPr id="11" name="Contenidor de text 10"/>
          <p:cNvSpPr>
            <a:spLocks noGrp="1"/>
          </p:cNvSpPr>
          <p:nvPr>
            <p:ph type="body" sz="quarter" idx="12"/>
          </p:nvPr>
        </p:nvSpPr>
        <p:spPr>
          <a:xfrm>
            <a:off x="3071802" y="3429000"/>
            <a:ext cx="3071834" cy="3071834"/>
          </a:xfrm>
          <a:solidFill>
            <a:srgbClr val="DDDDDD"/>
          </a:solidFill>
          <a:ln>
            <a:noFill/>
          </a:ln>
        </p:spPr>
        <p:txBody>
          <a:bodyPr lIns="720000" tIns="0" rIns="540000" bIns="0" anchor="ctr"/>
          <a:lstStyle>
            <a:lvl1pPr marL="0" indent="0">
              <a:buNone/>
              <a:defRPr>
                <a:latin typeface="Helvetica" pitchFamily="34" charset="0"/>
              </a:defRPr>
            </a:lvl1pPr>
          </a:lstStyle>
          <a:p>
            <a:pPr lvl="0"/>
            <a:r>
              <a:rPr lang="ca-ES" smtClean="0"/>
              <a:t>Feu clic aquí per editar els estils de text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8470AD-C607-4280-BB4A-5557107BFB4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4"/>
          </p:nvPr>
        </p:nvSpPr>
        <p:spPr>
          <a:xfrm>
            <a:off x="0" y="6494463"/>
            <a:ext cx="8786841" cy="36036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s colum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ca-ES" smtClean="0"/>
              <a:t>Feu clic aquí per editar l'estil</a:t>
            </a:r>
            <a:endParaRPr lang="ca-ES" dirty="0"/>
          </a:p>
        </p:txBody>
      </p:sp>
      <p:sp>
        <p:nvSpPr>
          <p:cNvPr id="3" name="Contenidor de contingut 2"/>
          <p:cNvSpPr>
            <a:spLocks noGrp="1"/>
          </p:cNvSpPr>
          <p:nvPr>
            <p:ph sz="half" idx="1"/>
          </p:nvPr>
        </p:nvSpPr>
        <p:spPr>
          <a:xfrm>
            <a:off x="714348" y="2000240"/>
            <a:ext cx="3456000" cy="4140000"/>
          </a:xfrm>
        </p:spPr>
        <p:txBody>
          <a:bodyPr/>
          <a:lstStyle>
            <a:lvl1pPr>
              <a:defRPr sz="2000">
                <a:latin typeface="Helvetica" pitchFamily="34" charset="0"/>
              </a:defRPr>
            </a:lvl1pPr>
            <a:lvl2pPr>
              <a:defRPr sz="1600">
                <a:latin typeface="Helvetica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a-ES" smtClean="0"/>
              <a:t>Feu clic aquí per editar els estils de text</a:t>
            </a:r>
          </a:p>
          <a:p>
            <a:pPr lvl="1"/>
            <a:r>
              <a:rPr lang="ca-ES" smtClean="0"/>
              <a:t>Segon nivell</a:t>
            </a:r>
          </a:p>
        </p:txBody>
      </p:sp>
      <p:sp>
        <p:nvSpPr>
          <p:cNvPr id="4" name="Contenidor de contingut 3"/>
          <p:cNvSpPr>
            <a:spLocks noGrp="1"/>
          </p:cNvSpPr>
          <p:nvPr>
            <p:ph sz="half" idx="2"/>
          </p:nvPr>
        </p:nvSpPr>
        <p:spPr>
          <a:xfrm>
            <a:off x="4973652" y="2000240"/>
            <a:ext cx="3456000" cy="4140000"/>
          </a:xfrm>
        </p:spPr>
        <p:txBody>
          <a:bodyPr/>
          <a:lstStyle>
            <a:lvl1pPr>
              <a:defRPr sz="2000">
                <a:latin typeface="Helvetica" pitchFamily="34" charset="0"/>
              </a:defRPr>
            </a:lvl1pPr>
            <a:lvl2pPr>
              <a:defRPr sz="1600">
                <a:latin typeface="Helvetica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a-ES" smtClean="0"/>
              <a:t>Feu clic aquí per editar els estils de text</a:t>
            </a:r>
          </a:p>
          <a:p>
            <a:pPr lvl="1"/>
            <a:r>
              <a:rPr lang="ca-ES" smtClean="0"/>
              <a:t>Segon nivell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3495A-CDAB-4B6A-8733-50F55266032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494463"/>
            <a:ext cx="8786813" cy="36036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s columnes mà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ca-ES" smtClean="0"/>
              <a:t>Feu clic aquí per editar l'estil</a:t>
            </a:r>
            <a:endParaRPr lang="ca-ES" dirty="0"/>
          </a:p>
        </p:txBody>
      </p:sp>
      <p:sp>
        <p:nvSpPr>
          <p:cNvPr id="3" name="Contenidor de contingut 2"/>
          <p:cNvSpPr>
            <a:spLocks noGrp="1"/>
          </p:cNvSpPr>
          <p:nvPr>
            <p:ph sz="half" idx="1"/>
          </p:nvPr>
        </p:nvSpPr>
        <p:spPr>
          <a:xfrm>
            <a:off x="714348" y="2000240"/>
            <a:ext cx="3456000" cy="4140000"/>
          </a:xfrm>
        </p:spPr>
        <p:txBody>
          <a:bodyPr/>
          <a:lstStyle>
            <a:lvl1pPr>
              <a:defRPr sz="2000">
                <a:latin typeface="Helvetica" pitchFamily="34" charset="0"/>
              </a:defRPr>
            </a:lvl1pPr>
            <a:lvl2pPr>
              <a:defRPr sz="1600">
                <a:latin typeface="Helvetica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a-ES" smtClean="0"/>
              <a:t>Feu clic aquí per editar els estils de text</a:t>
            </a:r>
          </a:p>
          <a:p>
            <a:pPr lvl="1"/>
            <a:r>
              <a:rPr lang="ca-ES" smtClean="0"/>
              <a:t>Segon nivell</a:t>
            </a:r>
          </a:p>
        </p:txBody>
      </p:sp>
      <p:sp>
        <p:nvSpPr>
          <p:cNvPr id="4" name="Contenidor de contingut 3"/>
          <p:cNvSpPr>
            <a:spLocks noGrp="1"/>
          </p:cNvSpPr>
          <p:nvPr>
            <p:ph sz="half" idx="2"/>
          </p:nvPr>
        </p:nvSpPr>
        <p:spPr>
          <a:xfrm>
            <a:off x="4973652" y="714356"/>
            <a:ext cx="3456000" cy="5425884"/>
          </a:xfrm>
        </p:spPr>
        <p:txBody>
          <a:bodyPr/>
          <a:lstStyle>
            <a:lvl1pPr>
              <a:defRPr sz="2000">
                <a:latin typeface="Helvetica" pitchFamily="34" charset="0"/>
              </a:defRPr>
            </a:lvl1pPr>
            <a:lvl2pPr>
              <a:defRPr sz="1600">
                <a:latin typeface="Helvetica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a-ES" smtClean="0"/>
              <a:t>Feu clic aquí per editar els estils de text</a:t>
            </a:r>
          </a:p>
          <a:p>
            <a:pPr lvl="1"/>
            <a:r>
              <a:rPr lang="ca-ES" smtClean="0"/>
              <a:t>Segon nivell</a:t>
            </a:r>
          </a:p>
        </p:txBody>
      </p:sp>
      <p:sp>
        <p:nvSpPr>
          <p:cNvPr id="5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5E57B-FDA9-45BF-BB2A-43A6289B331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494463"/>
            <a:ext cx="8786813" cy="36036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na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ca-ES" smtClean="0"/>
              <a:t>Feu clic aquí per editar l'estil</a:t>
            </a:r>
            <a:endParaRPr lang="ca-ES" dirty="0"/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  <a:lvl2pPr>
              <a:defRPr>
                <a:latin typeface="Helvetica" pitchFamily="34" charset="0"/>
              </a:defRPr>
            </a:lvl2pPr>
          </a:lstStyle>
          <a:p>
            <a:pPr lvl="0"/>
            <a:r>
              <a:rPr lang="ca-ES" smtClean="0"/>
              <a:t>Feu clic aquí per editar els estils de text</a:t>
            </a:r>
          </a:p>
          <a:p>
            <a:pPr lvl="1"/>
            <a:r>
              <a:rPr lang="ca-ES" smtClean="0"/>
              <a:t>Segon nivell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471AEA-C06F-43C9-BB98-32095394884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494463"/>
            <a:ext cx="8786813" cy="36036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34" charset="0"/>
              </a:defRPr>
            </a:lvl1pPr>
          </a:lstStyle>
          <a:p>
            <a:r>
              <a:rPr lang="ca-ES" smtClean="0"/>
              <a:t>Feu clic aquí per editar l'estil</a:t>
            </a:r>
            <a:endParaRPr lang="ca-ES" dirty="0"/>
          </a:p>
        </p:txBody>
      </p:sp>
      <p:sp>
        <p:nvSpPr>
          <p:cNvPr id="3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C9B86-CD48-4FDA-A730-DB07A026BAE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494463"/>
            <a:ext cx="8786813" cy="360362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74CF4-A2F8-49D6-B484-35DF73C4CAB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1"/>
          </p:nvPr>
        </p:nvSpPr>
        <p:spPr>
          <a:xfrm>
            <a:off x="0" y="6494463"/>
            <a:ext cx="8786813" cy="360362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s-ES" smtClean="0"/>
              <a:t>Geolocalitzant les col·leccions digitals de museus i arxius                                   Olot, 10 d'octubre de 2013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27" name="Rectangle 19"/>
          <p:cNvSpPr>
            <a:spLocks noChangeArrowheads="1"/>
          </p:cNvSpPr>
          <p:nvPr/>
        </p:nvSpPr>
        <p:spPr bwMode="auto">
          <a:xfrm>
            <a:off x="0" y="0"/>
            <a:ext cx="9144000" cy="981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a-ES"/>
          </a:p>
        </p:txBody>
      </p:sp>
      <p:sp>
        <p:nvSpPr>
          <p:cNvPr id="4099" name="Rectangle 20"/>
          <p:cNvSpPr>
            <a:spLocks noGrp="1" noChangeArrowheads="1"/>
          </p:cNvSpPr>
          <p:nvPr>
            <p:ph type="title"/>
          </p:nvPr>
        </p:nvSpPr>
        <p:spPr bwMode="auto">
          <a:xfrm>
            <a:off x="0" y="358775"/>
            <a:ext cx="4175125" cy="1258888"/>
          </a:xfrm>
          <a:prstGeom prst="rect">
            <a:avLst/>
          </a:prstGeom>
          <a:solidFill>
            <a:srgbClr val="FFD63F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720000" tIns="180000" rIns="180000" bIns="180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a-ES" smtClean="0"/>
              <a:t>Títol de l’apartat</a:t>
            </a:r>
          </a:p>
        </p:txBody>
      </p:sp>
      <p:sp>
        <p:nvSpPr>
          <p:cNvPr id="4100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4375" y="2000250"/>
            <a:ext cx="7704138" cy="414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a-ES" smtClean="0"/>
              <a:t>Primer nivell</a:t>
            </a:r>
          </a:p>
          <a:p>
            <a:pPr lvl="1"/>
            <a:r>
              <a:rPr lang="ca-ES" smtClean="0"/>
              <a:t>Segon nivell</a:t>
            </a:r>
          </a:p>
        </p:txBody>
      </p:sp>
      <p:sp>
        <p:nvSpPr>
          <p:cNvPr id="299030" name="Text Box 22"/>
          <p:cNvSpPr txBox="1">
            <a:spLocks noChangeArrowheads="1"/>
          </p:cNvSpPr>
          <p:nvPr/>
        </p:nvSpPr>
        <p:spPr bwMode="auto">
          <a:xfrm>
            <a:off x="1012825" y="6324600"/>
            <a:ext cx="6149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es-ES" sz="2400"/>
          </a:p>
        </p:txBody>
      </p:sp>
      <p:sp>
        <p:nvSpPr>
          <p:cNvPr id="299031" name="Rectangle 2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88400" y="0"/>
            <a:ext cx="360363" cy="360363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000" b="0">
                <a:solidFill>
                  <a:srgbClr val="FFFFFF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fld id="{FE1A47FA-D555-4A74-A35E-1290CECDB75C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299032" name="Rectangle 2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494463"/>
            <a:ext cx="9140825" cy="360362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720000" tIns="45720" rIns="90000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b="0" smtClean="0">
                <a:solidFill>
                  <a:srgbClr val="FFFFFF"/>
                </a:solidFill>
                <a:latin typeface="Helvetica" pitchFamily="34" charset="0"/>
              </a:defRPr>
            </a:lvl1pPr>
          </a:lstStyle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299042" name="Rectangle 34"/>
          <p:cNvSpPr>
            <a:spLocks noChangeArrowheads="1"/>
          </p:cNvSpPr>
          <p:nvPr/>
        </p:nvSpPr>
        <p:spPr bwMode="auto">
          <a:xfrm>
            <a:off x="0" y="0"/>
            <a:ext cx="8780463" cy="360363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>
              <a:defRPr/>
            </a:pPr>
            <a:endParaRPr lang="ca-ES"/>
          </a:p>
        </p:txBody>
      </p:sp>
      <p:pic>
        <p:nvPicPr>
          <p:cNvPr id="4105" name="Picture 35"/>
          <p:cNvPicPr>
            <a:picLocks noChangeAspect="1" noChangeArrowheads="1"/>
          </p:cNvPicPr>
          <p:nvPr/>
        </p:nvPicPr>
        <p:blipFill>
          <a:blip r:embed="rId9" cstate="screen"/>
          <a:srcRect r="68404" b="22235"/>
          <a:stretch>
            <a:fillRect/>
          </a:stretch>
        </p:blipFill>
        <p:spPr bwMode="auto">
          <a:xfrm>
            <a:off x="8783638" y="6496050"/>
            <a:ext cx="360362" cy="361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2" r:id="rId2"/>
    <p:sldLayoutId id="2147483884" r:id="rId3"/>
    <p:sldLayoutId id="2147483885" r:id="rId4"/>
    <p:sldLayoutId id="2147483886" r:id="rId5"/>
    <p:sldLayoutId id="2147483887" r:id="rId6"/>
    <p:sldLayoutId id="2147483888" r:id="rId7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 Bold*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 Bold*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 Bold*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Helvetica Bold*" pitchFamily="34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SzPct val="80000"/>
        <a:buBlip>
          <a:blip r:embed="rId10"/>
        </a:buBlip>
        <a:defRPr sz="20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482600" indent="-292100" algn="l" rtl="0" eaLnBrk="0" fontAlgn="base" hangingPunct="0">
        <a:spcBef>
          <a:spcPct val="50000"/>
        </a:spcBef>
        <a:spcAft>
          <a:spcPct val="0"/>
        </a:spcAft>
        <a:buSzPct val="70000"/>
        <a:buBlip>
          <a:blip r:embed="rId11"/>
        </a:buBlip>
        <a:defRPr sz="1600">
          <a:solidFill>
            <a:schemeClr val="tx1"/>
          </a:solidFill>
          <a:latin typeface="Helvetica" pitchFamily="34" charset="0"/>
        </a:defRPr>
      </a:lvl2pPr>
      <a:lvl3pPr marL="1162050" indent="-228600" algn="l" rtl="0" eaLnBrk="0" fontAlgn="base" hangingPunct="0">
        <a:spcBef>
          <a:spcPct val="20000"/>
        </a:spcBef>
        <a:spcAft>
          <a:spcPct val="0"/>
        </a:spcAft>
        <a:defRPr sz="2200">
          <a:solidFill>
            <a:schemeClr val="tx1"/>
          </a:solidFill>
          <a:latin typeface="Optima*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Optima*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Optima*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Optima*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Optima*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Optima*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Optima*" pitchFamily="34" charset="0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groups/lookingintothepast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storypin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cartotecadigital.icc.cat/cdm/landingpage/collection/cuyas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c.cat/cat/Home-ICC/Mapes-fotos-aeries/Cartografia-al-vostre-web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geonames.org/" TargetMode="External"/><Relationship Id="rId4" Type="http://schemas.openxmlformats.org/officeDocument/2006/relationships/hyperlink" Target="http://dadesobertes.gencat.ca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wgb.edu/dutchs/UsefulData/HowUseExcel.HTM" TargetMode="External"/><Relationship Id="rId2" Type="http://schemas.openxmlformats.org/officeDocument/2006/relationships/hyperlink" Target="http://boulter.com/gp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fusiontables/DataSource?docid=1n1kfozzHIrHvHQ-N7WSneMxfbZhmwVxeVbwSmZw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Pepe_Carvalho" TargetMode="External"/><Relationship Id="rId2" Type="http://schemas.openxmlformats.org/officeDocument/2006/relationships/hyperlink" Target="http://www.vespito.net/mvm/prolpajbang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www.gpsvisualizer.com/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gpstrackeditor.com/" TargetMode="External"/><Relationship Id="rId4" Type="http://schemas.openxmlformats.org/officeDocument/2006/relationships/hyperlink" Target="http://sourceforge.net/projects/gpxeditor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www.openstreetmap.org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openlayers.org/" TargetMode="Externa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://www.rcg.cat/articles.php?id=237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://www.geoparser.com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Geodetic_system" TargetMode="External"/><Relationship Id="rId2" Type="http://schemas.openxmlformats.org/officeDocument/2006/relationships/hyperlink" Target="http://en.wikipedia.org/wiki/Vertical_bar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jpeg"/><Relationship Id="rId4" Type="http://schemas.openxmlformats.org/officeDocument/2006/relationships/hyperlink" Target="http://en.wikipedia.org/wiki/Wikipedia:WikiProject_Geographical_coordinate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menplantor.com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://gamification.org/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hyperlink" Target="http://batchgeo.com/en/" TargetMode="Externa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http://www.pearltrees.com/#/N-fa=2191657&amp;N-u=1_206308&amp;N-p=32430985&amp;N-s=1_4076555&amp;N-f=1_4076555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tacarta.com/products-platform-geotag.htm" TargetMode="External"/><Relationship Id="rId2" Type="http://schemas.openxmlformats.org/officeDocument/2006/relationships/hyperlink" Target="http://metacarta.wordpress.com/2008/07/09/using-the-geoweb-to-visualize-literature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seasr.org/documentation/example-flows/location-entities-to-google-map/" TargetMode="External"/><Relationship Id="rId2" Type="http://schemas.openxmlformats.org/officeDocument/2006/relationships/hyperlink" Target="http://http/seasr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://www.gisgraphy.com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shburn.edu/reference/cks/mapping/index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hyperlink" Target="http://www.lancs.ac.uk/spatialhum/index.html" TargetMode="Externa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hyperlink" Target="http://www.literaturatlas.eu/?lang=en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hyperlink" Target="http://literarygeographies.wordpress.com/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icaci.org/files/documents/ICC_proceedings/ICC2009/html/nonref/24_1.pdf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hyperlink" Target="http://societyandspace.com/2012/09/26/literary-geographie/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://www.dlib.org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rafael.roset@icc.cat" TargetMode="External"/><Relationship Id="rId2" Type="http://schemas.openxmlformats.org/officeDocument/2006/relationships/hyperlink" Target="http://www.icc.cat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14-sigbermes.apps.paris.fr/medias/medias.aspx?INSTANCE=EXPLOITATION&amp;PORTAL_ID=portal_model_instance__parislitt.xml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hyperlink" Target="http://dublincore.org/documents/dcmi-box/" TargetMode="Externa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ismocastillalamancha.com/escapadas/te-proponemos/ruta-1---el-quijote/mapa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4" descr="DSCF204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097190" y="0"/>
            <a:ext cx="3046810" cy="228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" y="0"/>
            <a:ext cx="4976992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0" y="0"/>
            <a:ext cx="2857488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7" name="Títo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ca-ES" sz="2000" dirty="0" err="1"/>
              <a:t>Geolocalitzant</a:t>
            </a:r>
            <a:r>
              <a:rPr lang="ca-ES" sz="2000" dirty="0"/>
              <a:t> les col·leccions digitals de museus i arxius</a:t>
            </a:r>
            <a:r>
              <a:rPr lang="ca-ES" dirty="0" smtClean="0"/>
              <a:t/>
            </a:r>
            <a:br>
              <a:rPr lang="ca-ES" dirty="0" smtClean="0"/>
            </a:br>
            <a:r>
              <a:rPr lang="ca-ES" dirty="0" smtClean="0"/>
              <a:t/>
            </a:r>
            <a:br>
              <a:rPr lang="ca-ES" dirty="0" smtClean="0"/>
            </a:br>
            <a:r>
              <a:rPr lang="ca-ES" sz="1050" b="0" dirty="0" smtClean="0"/>
              <a:t/>
            </a:r>
            <a:br>
              <a:rPr lang="ca-ES" sz="1050" b="0" dirty="0" smtClean="0"/>
            </a:br>
            <a:r>
              <a:rPr lang="ca-ES" sz="1600" b="0" dirty="0" err="1" smtClean="0"/>
              <a:t>R.Roset</a:t>
            </a:r>
            <a:endParaRPr lang="ca-ES" sz="1600" b="0" dirty="0" smtClean="0"/>
          </a:p>
        </p:txBody>
      </p:sp>
      <p:pic>
        <p:nvPicPr>
          <p:cNvPr id="10" name="Imatge 9" descr="Logo-30-anys-jpeg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524328" y="4509120"/>
            <a:ext cx="896628" cy="792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mtClean="0"/>
              <a:t>Georeferenciació</a:t>
            </a:r>
            <a:br>
              <a:rPr lang="ca-ES" smtClean="0"/>
            </a:br>
            <a:r>
              <a:rPr lang="ca-ES" smtClean="0"/>
              <a:t>“a mà”</a:t>
            </a:r>
            <a:endParaRPr lang="ca-ES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pic>
        <p:nvPicPr>
          <p:cNvPr id="10" name="Picture 6" descr="Cover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924448" y="1772815"/>
            <a:ext cx="6391968" cy="42440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3234077" y="6165304"/>
            <a:ext cx="34538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ca-ES" b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  <a:hlinkClick r:id="rId3"/>
              </a:rPr>
              <a:t>http://www.flickr.com/groups/lookingintothepast/</a:t>
            </a:r>
            <a:r>
              <a:rPr lang="ca-ES" b="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ca-ES" b="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10</a:t>
            </a:fld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11</a:t>
            </a:fld>
            <a:endParaRPr lang="ca-ES"/>
          </a:p>
        </p:txBody>
      </p:sp>
      <p:pic>
        <p:nvPicPr>
          <p:cNvPr id="14338" name="Picture 2" descr="E:\usuaris\r.roset\Historypin - Map - Carrer Sant Antoni de Cardedeu - 1910(1)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7544" y="441234"/>
            <a:ext cx="8080151" cy="57960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QuadreDeText 5"/>
          <p:cNvSpPr txBox="1"/>
          <p:nvPr/>
        </p:nvSpPr>
        <p:spPr>
          <a:xfrm>
            <a:off x="3350845" y="6176338"/>
            <a:ext cx="2013243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0" dirty="0" smtClean="0">
                <a:hlinkClick r:id="rId3"/>
              </a:rPr>
              <a:t>http://www.historypin.com/</a:t>
            </a:r>
            <a:r>
              <a:rPr lang="ca-ES" b="0" dirty="0" smtClean="0"/>
              <a:t> </a:t>
            </a:r>
            <a:endParaRPr lang="ca-ES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22531" name="Picture 3" descr="E:\usuaris\r.roset\Fotografies aèries de Catalunya (Gaspar, 1929)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8" y="404663"/>
            <a:ext cx="8064896" cy="578189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QuadreDeText 3"/>
          <p:cNvSpPr txBox="1"/>
          <p:nvPr/>
        </p:nvSpPr>
        <p:spPr>
          <a:xfrm>
            <a:off x="2007577" y="6104330"/>
            <a:ext cx="4458272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0" dirty="0" smtClean="0">
                <a:hlinkClick r:id="rId3"/>
              </a:rPr>
              <a:t>http://cartotecadigital.icc.cat/cdm/landingpage/collection/cuyas</a:t>
            </a:r>
            <a:r>
              <a:rPr lang="ca-ES" b="0" dirty="0" smtClean="0"/>
              <a:t> </a:t>
            </a:r>
            <a:endParaRPr lang="ca-ES" b="0" dirty="0"/>
          </a:p>
        </p:txBody>
      </p:sp>
      <p:sp>
        <p:nvSpPr>
          <p:cNvPr id="5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12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19458" name="Picture 2" descr="E:\usuaris\r.roset\gaspargeo2012 - Google Fusion Table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476671"/>
            <a:ext cx="7223760" cy="4720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contingut 3"/>
          <p:cNvSpPr>
            <a:spLocks noGrp="1"/>
          </p:cNvSpPr>
          <p:nvPr>
            <p:ph sz="half" idx="2"/>
          </p:nvPr>
        </p:nvSpPr>
        <p:spPr>
          <a:xfrm>
            <a:off x="107504" y="5182256"/>
            <a:ext cx="2664296" cy="134308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pt-BR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La taula de dades, i la visualització sobre </a:t>
            </a:r>
            <a:r>
              <a:rPr lang="ca-ES" sz="1600" dirty="0" err="1" smtClean="0"/>
              <a:t>Gmaps</a:t>
            </a:r>
            <a:endParaRPr lang="ca-ES" sz="1600" dirty="0" smtClean="0"/>
          </a:p>
        </p:txBody>
      </p:sp>
      <p:pic>
        <p:nvPicPr>
          <p:cNvPr id="19460" name="Picture 4" descr="E:\usuaris\r.roset\gaspargeo2012 - Google Fusion Tables(2)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16696" y="2447503"/>
            <a:ext cx="6019800" cy="39338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13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Quina base “</a:t>
            </a:r>
            <a:r>
              <a:rPr lang="ca-ES" dirty="0" err="1" smtClean="0"/>
              <a:t>geo</a:t>
            </a:r>
            <a:r>
              <a:rPr lang="ca-ES" dirty="0" smtClean="0"/>
              <a:t>” necessitem?</a:t>
            </a:r>
            <a:endParaRPr lang="ca-ES" dirty="0"/>
          </a:p>
        </p:txBody>
      </p:sp>
      <p:sp>
        <p:nvSpPr>
          <p:cNvPr id="3" name="Contenidor de contingut 2"/>
          <p:cNvSpPr>
            <a:spLocks noGrp="1"/>
          </p:cNvSpPr>
          <p:nvPr>
            <p:ph sz="half" idx="1"/>
          </p:nvPr>
        </p:nvSpPr>
        <p:spPr>
          <a:xfrm>
            <a:off x="0" y="2000240"/>
            <a:ext cx="3131840" cy="2652896"/>
          </a:xfrm>
        </p:spPr>
        <p:txBody>
          <a:bodyPr/>
          <a:lstStyle/>
          <a:p>
            <a:pPr>
              <a:buFontTx/>
              <a:buChar char="-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A Catalunya: ICC</a:t>
            </a:r>
          </a:p>
          <a:p>
            <a:pPr>
              <a:buFontTx/>
              <a:buChar char="-"/>
            </a:pPr>
            <a:r>
              <a:rPr lang="ca-ES" sz="1600" dirty="0" smtClean="0">
                <a:latin typeface="Arial" pitchFamily="34" charset="0"/>
                <a:cs typeface="Arial" pitchFamily="34" charset="0"/>
              </a:rPr>
              <a:t>Resta del món:</a:t>
            </a:r>
          </a:p>
          <a:p>
            <a:pPr lvl="1">
              <a:buFontTx/>
              <a:buChar char="-"/>
            </a:pPr>
            <a:r>
              <a:rPr lang="ca-ES" sz="1200" dirty="0" smtClean="0">
                <a:latin typeface="Arial" pitchFamily="34" charset="0"/>
                <a:cs typeface="Arial" pitchFamily="34" charset="0"/>
              </a:rPr>
              <a:t>OSM</a:t>
            </a:r>
          </a:p>
          <a:p>
            <a:pPr lvl="1">
              <a:buFontTx/>
              <a:buChar char="-"/>
            </a:pPr>
            <a:r>
              <a:rPr lang="ca-ES" sz="1200" dirty="0" smtClean="0">
                <a:latin typeface="Arial" pitchFamily="34" charset="0"/>
                <a:cs typeface="Arial" pitchFamily="34" charset="0"/>
              </a:rPr>
              <a:t>Google</a:t>
            </a:r>
          </a:p>
          <a:p>
            <a:pPr lvl="1">
              <a:buFontTx/>
              <a:buChar char="-"/>
            </a:pPr>
            <a:r>
              <a:rPr lang="ca-ES" sz="1200" dirty="0" smtClean="0">
                <a:latin typeface="Arial" pitchFamily="34" charset="0"/>
                <a:cs typeface="Arial" pitchFamily="34" charset="0"/>
              </a:rPr>
              <a:t>Yahoo</a:t>
            </a:r>
          </a:p>
          <a:p>
            <a:pPr lvl="1">
              <a:buFontTx/>
              <a:buChar char="-"/>
            </a:pPr>
            <a:r>
              <a:rPr lang="ca-ES" sz="1200" dirty="0" err="1" smtClean="0">
                <a:latin typeface="Arial" pitchFamily="34" charset="0"/>
                <a:cs typeface="Arial" pitchFamily="34" charset="0"/>
              </a:rPr>
              <a:t>Mapquest</a:t>
            </a:r>
            <a:endParaRPr lang="ca-ES" sz="1200" dirty="0" smtClean="0">
              <a:latin typeface="Arial" pitchFamily="34" charset="0"/>
              <a:cs typeface="Arial" pitchFamily="34" charset="0"/>
            </a:endParaRPr>
          </a:p>
          <a:p>
            <a:pPr lvl="1">
              <a:buFontTx/>
              <a:buChar char="-"/>
            </a:pPr>
            <a:r>
              <a:rPr lang="ca-ES" sz="1200" dirty="0" smtClean="0">
                <a:latin typeface="Arial" pitchFamily="34" charset="0"/>
                <a:cs typeface="Arial" pitchFamily="34" charset="0"/>
              </a:rPr>
              <a:t>ESRI</a:t>
            </a:r>
          </a:p>
          <a:p>
            <a:pPr lvl="1">
              <a:buFontTx/>
              <a:buChar char="-"/>
            </a:pPr>
            <a:r>
              <a:rPr lang="ca-ES" sz="1200" dirty="0" smtClean="0">
                <a:latin typeface="Arial" pitchFamily="34" charset="0"/>
                <a:cs typeface="Arial" pitchFamily="34" charset="0"/>
              </a:rPr>
              <a:t>Etc</a:t>
            </a:r>
          </a:p>
          <a:p>
            <a:pPr lvl="1">
              <a:buFontTx/>
              <a:buChar char="-"/>
            </a:pPr>
            <a:endParaRPr lang="ca-ES" sz="1200" dirty="0" smtClean="0">
              <a:latin typeface="Arial" pitchFamily="34" charset="0"/>
              <a:cs typeface="Arial" pitchFamily="34" charset="0"/>
            </a:endParaRPr>
          </a:p>
          <a:p>
            <a:pPr indent="0">
              <a:buNone/>
            </a:pPr>
            <a:endParaRPr lang="ca-ES" sz="1600" dirty="0" smtClean="0"/>
          </a:p>
          <a:p>
            <a:pPr lvl="2"/>
            <a:endParaRPr lang="ca-ES" sz="1600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ca-E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14</a:t>
            </a:fld>
            <a:endParaRPr lang="ca-ES" dirty="0"/>
          </a:p>
        </p:txBody>
      </p:sp>
      <p:pic>
        <p:nvPicPr>
          <p:cNvPr id="15362" name="Picture 2" descr="E:\usuaris\r.roset\Institut Cartogràfic de Catalunya.jpg"/>
          <p:cNvPicPr>
            <a:picLocks noChangeAspect="1" noChangeArrowheads="1"/>
          </p:cNvPicPr>
          <p:nvPr/>
        </p:nvPicPr>
        <p:blipFill>
          <a:blip r:embed="rId2" cstate="print"/>
          <a:srcRect b="38679"/>
          <a:stretch>
            <a:fillRect/>
          </a:stretch>
        </p:blipFill>
        <p:spPr bwMode="auto">
          <a:xfrm>
            <a:off x="3131840" y="1672304"/>
            <a:ext cx="5871022" cy="47090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QuadreDeText 7"/>
          <p:cNvSpPr txBox="1"/>
          <p:nvPr/>
        </p:nvSpPr>
        <p:spPr>
          <a:xfrm>
            <a:off x="0" y="4869160"/>
            <a:ext cx="31318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sz="1600" b="0" dirty="0" smtClean="0">
                <a:latin typeface="Arial" pitchFamily="34" charset="0"/>
                <a:cs typeface="Arial" pitchFamily="34" charset="0"/>
              </a:rPr>
              <a:t>Per afegir cartografia ICC en entorns web i SIG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ca-ES" b="0" dirty="0" smtClean="0">
              <a:latin typeface="Arial" pitchFamily="34" charset="0"/>
              <a:cs typeface="Arial" pitchFamily="34" charset="0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-ES" b="0" dirty="0" smtClean="0">
                <a:hlinkClick r:id="rId3"/>
              </a:rPr>
              <a:t>http://www.icc.cat/cat/Home-ICC/Mapes-fotos-aeries/Cartografia-al-vostre-web</a:t>
            </a:r>
            <a:r>
              <a:rPr lang="ca-ES" b="0" dirty="0" smtClean="0"/>
              <a:t> </a:t>
            </a:r>
            <a:endParaRPr lang="ca-ES" b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Vissir</a:t>
            </a:r>
            <a:r>
              <a:rPr lang="ca-ES" dirty="0" smtClean="0"/>
              <a:t> ICC</a:t>
            </a:r>
            <a:endParaRPr lang="ca-ES" dirty="0">
              <a:solidFill>
                <a:srgbClr val="FF0000"/>
              </a:solidFill>
            </a:endParaRP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18434" name="Picture 2" descr="E:\usuaris\r.roset\ICC - Vissir3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1520" y="1700808"/>
            <a:ext cx="6624736" cy="432913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435" name="Picture 3" descr="E:\usuaris\r.roset\ICC - Vissir3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24128" y="1052736"/>
            <a:ext cx="3103762" cy="266660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nector de fletxa recta 10"/>
          <p:cNvCxnSpPr/>
          <p:nvPr/>
        </p:nvCxnSpPr>
        <p:spPr bwMode="auto">
          <a:xfrm flipV="1">
            <a:off x="6444208" y="3429000"/>
            <a:ext cx="936104" cy="216024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Contenidor de contingut 3"/>
          <p:cNvSpPr>
            <a:spLocks noGrp="1"/>
          </p:cNvSpPr>
          <p:nvPr>
            <p:ph sz="half" idx="2"/>
          </p:nvPr>
        </p:nvSpPr>
        <p:spPr>
          <a:xfrm>
            <a:off x="4283968" y="476672"/>
            <a:ext cx="4680520" cy="576064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dirty="0" smtClean="0"/>
              <a:t>Coordenades només per Catalunya, i en UTM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/>
          </a:p>
        </p:txBody>
      </p:sp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15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Resta del món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9" name="Contenidor de contingut 3"/>
          <p:cNvSpPr>
            <a:spLocks noGrp="1"/>
          </p:cNvSpPr>
          <p:nvPr>
            <p:ph sz="half" idx="2"/>
          </p:nvPr>
        </p:nvSpPr>
        <p:spPr>
          <a:xfrm>
            <a:off x="4502130" y="548680"/>
            <a:ext cx="4390350" cy="72008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dirty="0" smtClean="0"/>
              <a:t>Coordenades de qualsevol servei de mapes </a:t>
            </a:r>
            <a:r>
              <a:rPr lang="ca-ES" dirty="0" err="1" smtClean="0"/>
              <a:t>online</a:t>
            </a:r>
            <a:r>
              <a:rPr lang="ca-ES" dirty="0" smtClean="0"/>
              <a:t>, en lat </a:t>
            </a:r>
            <a:r>
              <a:rPr lang="ca-ES" dirty="0" err="1" smtClean="0"/>
              <a:t>lon</a:t>
            </a: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/>
          </a:p>
        </p:txBody>
      </p:sp>
      <p:pic>
        <p:nvPicPr>
          <p:cNvPr id="14339" name="Picture 3" descr="E:\usuaris\r.roset\GeoName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1844824"/>
            <a:ext cx="3579494" cy="33123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38" name="Picture 2" descr="E:\usuaris\r.roset\lloret de mar (Terra) - Geody search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3568" y="3429000"/>
            <a:ext cx="3418131" cy="26642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0" name="Picture 4" descr="E:\usuaris\r.roset\41.701884,2.847118 - Google Map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83968" y="1412776"/>
            <a:ext cx="4752528" cy="31056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506" name="Picture 2" descr="E:\usuaris\r.roset\OpenStreetMap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203848" y="2708920"/>
            <a:ext cx="5619763" cy="36724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16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Nomenclàtors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9" name="Contenidor de contingut 3"/>
          <p:cNvSpPr>
            <a:spLocks noGrp="1"/>
          </p:cNvSpPr>
          <p:nvPr>
            <p:ph sz="half" idx="2"/>
          </p:nvPr>
        </p:nvSpPr>
        <p:spPr>
          <a:xfrm>
            <a:off x="4283968" y="548680"/>
            <a:ext cx="4608512" cy="100811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dirty="0" smtClean="0"/>
              <a:t>Compilacions de noms de lloc amb coordenades. Cal conèixer el sistema de referència.</a:t>
            </a:r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/>
          </a:p>
        </p:txBody>
      </p:sp>
      <p:pic>
        <p:nvPicPr>
          <p:cNvPr id="15362" name="Picture 2" descr="E:\usuaris\r.roset\GeoName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504" y="1772816"/>
            <a:ext cx="4104456" cy="26821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3" name="Picture 3" descr="E:\usuaris\r.roset\Catàleg de dades gencat. Dades Obertes. Generalitat de Cataluny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971434" y="2348880"/>
            <a:ext cx="5950337" cy="38884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QuadreDeText 6"/>
          <p:cNvSpPr txBox="1"/>
          <p:nvPr/>
        </p:nvSpPr>
        <p:spPr>
          <a:xfrm>
            <a:off x="4819703" y="6165304"/>
            <a:ext cx="2294218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0" dirty="0" smtClean="0">
                <a:hlinkClick r:id="rId4"/>
              </a:rPr>
              <a:t>http://dadesobertes.gencat.cat</a:t>
            </a:r>
            <a:r>
              <a:rPr lang="ca-ES" b="0" dirty="0" smtClean="0"/>
              <a:t> </a:t>
            </a:r>
            <a:endParaRPr lang="ca-ES" b="0" dirty="0"/>
          </a:p>
        </p:txBody>
      </p:sp>
      <p:sp>
        <p:nvSpPr>
          <p:cNvPr id="8" name="QuadreDeText 7"/>
          <p:cNvSpPr txBox="1"/>
          <p:nvPr/>
        </p:nvSpPr>
        <p:spPr>
          <a:xfrm>
            <a:off x="422193" y="4365104"/>
            <a:ext cx="2003625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0" dirty="0" smtClean="0">
                <a:hlinkClick r:id="rId5"/>
              </a:rPr>
              <a:t>http://www.geonames.org/</a:t>
            </a:r>
            <a:r>
              <a:rPr lang="ca-ES" b="0" dirty="0" smtClean="0"/>
              <a:t> </a:t>
            </a:r>
            <a:endParaRPr lang="ca-ES" b="0" dirty="0"/>
          </a:p>
        </p:txBody>
      </p:sp>
      <p:sp>
        <p:nvSpPr>
          <p:cNvPr id="10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17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Sistemes de referència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9" name="Contenidor de contingut 3"/>
          <p:cNvSpPr>
            <a:spLocks noGrp="1"/>
          </p:cNvSpPr>
          <p:nvPr>
            <p:ph sz="half" idx="2"/>
          </p:nvPr>
        </p:nvSpPr>
        <p:spPr>
          <a:xfrm>
            <a:off x="4211960" y="692696"/>
            <a:ext cx="4860032" cy="576064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800" dirty="0" smtClean="0"/>
              <a:t>Mapa Topogràfic de Catalunya 1:250 000, servit pel WMS de l’ICC.</a:t>
            </a:r>
            <a:endParaRPr lang="en-US" sz="18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8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8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1772816"/>
            <a:ext cx="3973334" cy="38622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2060847"/>
            <a:ext cx="4462222" cy="34177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idor de contingut 3"/>
          <p:cNvSpPr>
            <a:spLocks noGrp="1"/>
          </p:cNvSpPr>
          <p:nvPr>
            <p:ph sz="half" idx="2"/>
          </p:nvPr>
        </p:nvSpPr>
        <p:spPr>
          <a:xfrm>
            <a:off x="539552" y="5733256"/>
            <a:ext cx="3312368" cy="576064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ED50 UTM 31 N, </a:t>
            </a:r>
            <a:r>
              <a:rPr lang="ca-ES" sz="1600" dirty="0" err="1" smtClean="0"/>
              <a:t>EPSG</a:t>
            </a:r>
            <a:r>
              <a:rPr lang="ca-ES" sz="1600" dirty="0" smtClean="0"/>
              <a:t>: 23031</a:t>
            </a:r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ETRS89 UTM 31 N, </a:t>
            </a:r>
            <a:r>
              <a:rPr lang="ca-ES" sz="1600" dirty="0" err="1" smtClean="0"/>
              <a:t>EPSG</a:t>
            </a:r>
            <a:r>
              <a:rPr lang="ca-ES" sz="1600" dirty="0" smtClean="0"/>
              <a:t>: 25831</a:t>
            </a:r>
            <a:endParaRPr lang="en-U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/>
          </a:p>
        </p:txBody>
      </p:sp>
      <p:sp>
        <p:nvSpPr>
          <p:cNvPr id="12" name="Contenidor de contingut 3"/>
          <p:cNvSpPr>
            <a:spLocks noGrp="1"/>
          </p:cNvSpPr>
          <p:nvPr>
            <p:ph sz="half" idx="2"/>
          </p:nvPr>
        </p:nvSpPr>
        <p:spPr>
          <a:xfrm>
            <a:off x="4355976" y="5733256"/>
            <a:ext cx="4608512" cy="576064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WGS84 geogràfiques (lat,</a:t>
            </a:r>
            <a:r>
              <a:rPr lang="ca-ES" sz="1600" dirty="0" err="1" smtClean="0"/>
              <a:t>lon</a:t>
            </a:r>
            <a:r>
              <a:rPr lang="ca-ES" sz="1600" dirty="0" smtClean="0"/>
              <a:t>), </a:t>
            </a:r>
            <a:r>
              <a:rPr lang="ca-ES" sz="1600" dirty="0" err="1" smtClean="0"/>
              <a:t>EPSG</a:t>
            </a:r>
            <a:r>
              <a:rPr lang="ca-ES" sz="1600" dirty="0" smtClean="0"/>
              <a:t>: 4326</a:t>
            </a:r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ETRS89 geogràfiques (lat, </a:t>
            </a:r>
            <a:r>
              <a:rPr lang="ca-ES" sz="1600" dirty="0" err="1" smtClean="0"/>
              <a:t>lon</a:t>
            </a:r>
            <a:r>
              <a:rPr lang="ca-ES" sz="1600" dirty="0" smtClean="0"/>
              <a:t>), </a:t>
            </a:r>
            <a:r>
              <a:rPr lang="ca-ES" sz="1600" dirty="0" err="1" smtClean="0"/>
              <a:t>EPSG</a:t>
            </a:r>
            <a:r>
              <a:rPr lang="ca-ES" sz="1600" dirty="0" smtClean="0"/>
              <a:t>: 4258</a:t>
            </a:r>
            <a:endParaRPr lang="en-U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/>
          </a:p>
        </p:txBody>
      </p:sp>
      <p:sp>
        <p:nvSpPr>
          <p:cNvPr id="10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18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9" name="Contenidor de contingut 3"/>
          <p:cNvSpPr>
            <a:spLocks noGrp="1"/>
          </p:cNvSpPr>
          <p:nvPr>
            <p:ph sz="half" idx="2"/>
          </p:nvPr>
        </p:nvSpPr>
        <p:spPr>
          <a:xfrm>
            <a:off x="72008" y="5229200"/>
            <a:ext cx="9036496" cy="108012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err="1" smtClean="0"/>
              <a:t>Online</a:t>
            </a:r>
            <a:r>
              <a:rPr lang="ca-ES" sz="1600" dirty="0" smtClean="0"/>
              <a:t>: </a:t>
            </a:r>
            <a:r>
              <a:rPr lang="ca-ES" sz="1600" dirty="0" smtClean="0">
                <a:hlinkClick r:id="rId2"/>
              </a:rPr>
              <a:t>http://boulter.com/gps</a:t>
            </a: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Massiu, via Excel: h</a:t>
            </a:r>
            <a:r>
              <a:rPr lang="ca-ES" sz="1600" dirty="0" smtClean="0">
                <a:hlinkClick r:id="rId3"/>
              </a:rPr>
              <a:t>ttp://www.uwgb.edu/dutchs/UsefulData/HowUseExcel.HTM</a:t>
            </a: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Calculadores geodèsiques ICC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/>
          </a:p>
        </p:txBody>
      </p:sp>
      <p:pic>
        <p:nvPicPr>
          <p:cNvPr id="24578" name="Picture 2" descr="E:\usuaris\r.roset\GPS Coordinate Converter, Maps and Inf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79512" y="476673"/>
            <a:ext cx="6696744" cy="45808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19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mtClean="0"/>
              <a:t>Sumari</a:t>
            </a:r>
            <a:endParaRPr lang="ca-ES"/>
          </a:p>
        </p:txBody>
      </p:sp>
      <p:sp>
        <p:nvSpPr>
          <p:cNvPr id="3" name="Contenidor de text 2"/>
          <p:cNvSpPr>
            <a:spLocks noGrp="1"/>
          </p:cNvSpPr>
          <p:nvPr>
            <p:ph type="body" sz="quarter" idx="12"/>
          </p:nvPr>
        </p:nvSpPr>
        <p:spPr>
          <a:xfrm>
            <a:off x="3071802" y="3429000"/>
            <a:ext cx="3500462" cy="3071834"/>
          </a:xfrm>
        </p:spPr>
        <p:txBody>
          <a:bodyPr/>
          <a:lstStyle/>
          <a:p>
            <a:r>
              <a:rPr lang="ca-ES" b="1" dirty="0" err="1" smtClean="0"/>
              <a:t>Geolocalització</a:t>
            </a:r>
            <a:endParaRPr lang="ca-ES" b="1" dirty="0" smtClean="0"/>
          </a:p>
          <a:p>
            <a:pPr>
              <a:buFont typeface="Arial" pitchFamily="34" charset="0"/>
              <a:buChar char="•"/>
            </a:pPr>
            <a:r>
              <a:rPr lang="ca-ES" sz="1800" dirty="0" smtClean="0"/>
              <a:t> Concepte</a:t>
            </a:r>
          </a:p>
          <a:p>
            <a:pPr>
              <a:buFont typeface="Arial" pitchFamily="34" charset="0"/>
              <a:buChar char="•"/>
            </a:pPr>
            <a:r>
              <a:rPr lang="ca-ES" sz="1800" dirty="0" smtClean="0"/>
              <a:t> Des de casa</a:t>
            </a:r>
          </a:p>
          <a:p>
            <a:pPr>
              <a:buFont typeface="Arial" pitchFamily="34" charset="0"/>
              <a:buChar char="•"/>
            </a:pPr>
            <a:r>
              <a:rPr lang="ca-ES" sz="1800" dirty="0" smtClean="0"/>
              <a:t> Col·laboració</a:t>
            </a:r>
          </a:p>
          <a:p>
            <a:pPr>
              <a:buFont typeface="Arial" pitchFamily="34" charset="0"/>
              <a:buChar char="•"/>
            </a:pPr>
            <a:r>
              <a:rPr lang="ca-ES" sz="1800" dirty="0" smtClean="0"/>
              <a:t> Experiències</a:t>
            </a:r>
          </a:p>
          <a:p>
            <a:pPr>
              <a:buFont typeface="Arial" pitchFamily="34" charset="0"/>
              <a:buChar char="•"/>
            </a:pPr>
            <a:r>
              <a:rPr lang="ca-ES" sz="1800" dirty="0" smtClean="0"/>
              <a:t> Referències</a:t>
            </a:r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4"/>
          </p:nvPr>
        </p:nvSpPr>
        <p:spPr/>
        <p:txBody>
          <a:bodyPr lIns="360000" rIns="360000"/>
          <a:lstStyle/>
          <a:p>
            <a:r>
              <a:rPr lang="ca-ES" smtClean="0"/>
              <a:t>Geolocalitzant les col·leccions digitals de museus i arxius                                   Olot, 10 d'octubre de 2013</a:t>
            </a:r>
            <a:endParaRPr lang="ca-ES" dirty="0" smtClean="0"/>
          </a:p>
        </p:txBody>
      </p:sp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r>
              <a:rPr lang="ca-ES" sz="1000" b="0" dirty="0" smtClean="0">
                <a:solidFill>
                  <a:srgbClr val="FFFFFF"/>
                </a:solidFill>
                <a:latin typeface="Helvetica" pitchFamily="34" charset="0"/>
              </a:rPr>
              <a:t> </a:t>
            </a:r>
            <a:fld id="{B5471AEA-C06F-43C9-BB98-320953948844}" type="slidenum">
              <a:rPr lang="ca-ES" sz="1000" b="0" smtClean="0">
                <a:solidFill>
                  <a:srgbClr val="FFFFFF"/>
                </a:solidFill>
                <a:latin typeface="Helvetica" pitchFamily="34" charset="0"/>
              </a:rPr>
              <a:pPr>
                <a:defRPr/>
              </a:pPr>
              <a:t>2</a:t>
            </a:fld>
            <a:endParaRPr lang="ca-ES" sz="1000" b="0" dirty="0">
              <a:solidFill>
                <a:srgbClr val="FFFFFF"/>
              </a:solidFill>
              <a:latin typeface="Helvetic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Com es </a:t>
            </a:r>
            <a:r>
              <a:rPr lang="ca-ES" dirty="0" err="1" smtClean="0"/>
              <a:t>geolocalitza</a:t>
            </a:r>
            <a:r>
              <a:rPr lang="ca-ES" dirty="0" smtClean="0"/>
              <a:t> des de casa?</a:t>
            </a:r>
            <a:endParaRPr lang="ca-ES" dirty="0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15362" name="Picture 2" descr="E:\usuaris\r.roset\La meva unitat - Google Driv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95736" y="1844824"/>
            <a:ext cx="6721677" cy="439248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idor de contingut 2"/>
          <p:cNvSpPr>
            <a:spLocks noGrp="1"/>
          </p:cNvSpPr>
          <p:nvPr>
            <p:ph idx="1"/>
          </p:nvPr>
        </p:nvSpPr>
        <p:spPr>
          <a:xfrm>
            <a:off x="0" y="2060848"/>
            <a:ext cx="2195736" cy="230425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Un exemple literari creat amb Google </a:t>
            </a:r>
            <a:r>
              <a:rPr lang="ca-ES" sz="1600" dirty="0" err="1" smtClean="0"/>
              <a:t>Fusion</a:t>
            </a:r>
            <a:r>
              <a:rPr lang="ca-ES" sz="1600" dirty="0" smtClean="0"/>
              <a:t> </a:t>
            </a:r>
            <a:r>
              <a:rPr lang="ca-ES" sz="1600" dirty="0" err="1" smtClean="0"/>
              <a:t>Tables</a:t>
            </a:r>
            <a:r>
              <a:rPr lang="ca-ES" sz="1600" dirty="0" smtClean="0"/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Els viatges de Pepe </a:t>
            </a:r>
            <a:r>
              <a:rPr lang="ca-ES" sz="1600" dirty="0" err="1" smtClean="0"/>
              <a:t>Carvalho</a:t>
            </a:r>
            <a:endParaRPr lang="ca-ES" sz="1600" dirty="0" smtClean="0"/>
          </a:p>
        </p:txBody>
      </p:sp>
      <p:sp>
        <p:nvSpPr>
          <p:cNvPr id="6" name="QuadreDeText 5"/>
          <p:cNvSpPr txBox="1"/>
          <p:nvPr/>
        </p:nvSpPr>
        <p:spPr>
          <a:xfrm>
            <a:off x="2177302" y="6208462"/>
            <a:ext cx="6846746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050" b="0" dirty="0" smtClean="0">
                <a:hlinkClick r:id="rId3"/>
              </a:rPr>
              <a:t>https://www.google.com/fusiontables/DataSource?docid=1n1kfozzHIrHvHQ-N7WSneMxfbZhmwVxeVbwSmZw</a:t>
            </a:r>
            <a:r>
              <a:rPr lang="ca-ES" sz="1050" b="0" dirty="0" smtClean="0"/>
              <a:t> </a:t>
            </a:r>
            <a:endParaRPr lang="ca-ES" sz="1050" b="0" dirty="0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20</a:t>
            </a:fld>
            <a:endParaRPr lang="ca-E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Com es </a:t>
            </a:r>
            <a:r>
              <a:rPr lang="ca-ES" dirty="0" err="1" smtClean="0"/>
              <a:t>geolocalitza</a:t>
            </a:r>
            <a:r>
              <a:rPr lang="ca-ES" dirty="0" smtClean="0"/>
              <a:t> des de casa?</a:t>
            </a:r>
            <a:endParaRPr lang="ca-ES" dirty="0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8" name="Contenidor de contingut 2"/>
          <p:cNvSpPr>
            <a:spLocks noGrp="1"/>
          </p:cNvSpPr>
          <p:nvPr>
            <p:ph idx="1"/>
          </p:nvPr>
        </p:nvSpPr>
        <p:spPr>
          <a:xfrm>
            <a:off x="0" y="2060848"/>
            <a:ext cx="4211960" cy="230425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Informació treta de: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FontTx/>
              <a:buChar char="-"/>
            </a:pPr>
            <a:r>
              <a:rPr lang="ca-ES" sz="1400" dirty="0" smtClean="0"/>
              <a:t> </a:t>
            </a:r>
            <a:r>
              <a:rPr lang="ca-ES" sz="1400" dirty="0" smtClean="0">
                <a:hlinkClick r:id="rId2"/>
              </a:rPr>
              <a:t>http://www.vespito.net/mvm/prolpajbang.html</a:t>
            </a:r>
            <a:r>
              <a:rPr lang="ca-ES" sz="1400" dirty="0" smtClean="0"/>
              <a:t>   </a:t>
            </a:r>
          </a:p>
          <a:p>
            <a:pPr marL="0" indent="0">
              <a:spcBef>
                <a:spcPts val="0"/>
              </a:spcBef>
              <a:buFontTx/>
              <a:buChar char="-"/>
            </a:pPr>
            <a:r>
              <a:rPr lang="ca-ES" sz="1400" dirty="0" smtClean="0"/>
              <a:t> </a:t>
            </a:r>
            <a:r>
              <a:rPr lang="ca-ES" sz="1400" dirty="0" smtClean="0">
                <a:hlinkClick r:id="rId3"/>
              </a:rPr>
              <a:t>http://es.wikipedia.org/wiki/Pepe_Carvalho</a:t>
            </a:r>
            <a:r>
              <a:rPr lang="ca-ES" sz="1400" dirty="0" smtClean="0"/>
              <a:t> </a:t>
            </a:r>
            <a:endParaRPr lang="ca-ES" sz="1600" dirty="0" smtClean="0"/>
          </a:p>
        </p:txBody>
      </p:sp>
      <p:pic>
        <p:nvPicPr>
          <p:cNvPr id="17410" name="Picture 2" descr="E:\usuaris\r.roset\Todos los viajes de Pepe Carvalho(1)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83968" y="548680"/>
            <a:ext cx="4606221" cy="57606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21</a:t>
            </a:fld>
            <a:endParaRPr lang="ca-E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Com es </a:t>
            </a:r>
            <a:r>
              <a:rPr lang="ca-ES" dirty="0" err="1" smtClean="0"/>
              <a:t>geolocalitza</a:t>
            </a:r>
            <a:r>
              <a:rPr lang="ca-ES" dirty="0" smtClean="0"/>
              <a:t> des de casa?</a:t>
            </a:r>
            <a:endParaRPr lang="ca-ES" dirty="0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8" name="Contenidor de contingut 2"/>
          <p:cNvSpPr>
            <a:spLocks noGrp="1"/>
          </p:cNvSpPr>
          <p:nvPr>
            <p:ph idx="1"/>
          </p:nvPr>
        </p:nvSpPr>
        <p:spPr>
          <a:xfrm>
            <a:off x="0" y="2060848"/>
            <a:ext cx="2051720" cy="324036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Tres obres:</a:t>
            </a:r>
          </a:p>
          <a:p>
            <a:pPr marL="0" indent="0">
              <a:spcBef>
                <a:spcPts val="0"/>
              </a:spcBef>
              <a:buFontTx/>
              <a:buChar char="-"/>
            </a:pPr>
            <a:r>
              <a:rPr lang="ca-ES" sz="1600" dirty="0" err="1" smtClean="0"/>
              <a:t>Tatuaje</a:t>
            </a:r>
            <a:endParaRPr lang="ca-ES" sz="1600" dirty="0" smtClean="0"/>
          </a:p>
          <a:p>
            <a:pPr marL="0" indent="0">
              <a:spcBef>
                <a:spcPts val="0"/>
              </a:spcBef>
              <a:buFontTx/>
              <a:buChar char="-"/>
            </a:pPr>
            <a:r>
              <a:rPr lang="ca-ES" sz="1600" dirty="0" smtClean="0"/>
              <a:t> </a:t>
            </a:r>
            <a:r>
              <a:rPr lang="ca-ES" sz="1600" dirty="0" err="1" smtClean="0"/>
              <a:t>Asesinato</a:t>
            </a:r>
            <a:r>
              <a:rPr lang="ca-ES" sz="1600" dirty="0" smtClean="0"/>
              <a:t> en el </a:t>
            </a:r>
            <a:r>
              <a:rPr lang="ca-ES" sz="1600" dirty="0" err="1" smtClean="0"/>
              <a:t>Comité</a:t>
            </a:r>
            <a:r>
              <a:rPr lang="ca-ES" sz="1600" dirty="0" smtClean="0"/>
              <a:t> Central</a:t>
            </a:r>
          </a:p>
          <a:p>
            <a:pPr marL="0" indent="0">
              <a:spcBef>
                <a:spcPts val="0"/>
              </a:spcBef>
              <a:buFontTx/>
              <a:buChar char="-"/>
            </a:pPr>
            <a:r>
              <a:rPr lang="ca-ES" sz="1600" dirty="0" smtClean="0"/>
              <a:t> Los </a:t>
            </a:r>
            <a:r>
              <a:rPr lang="ca-ES" sz="1600" dirty="0" err="1" smtClean="0"/>
              <a:t>pájaros</a:t>
            </a:r>
            <a:r>
              <a:rPr lang="ca-ES" sz="1600" dirty="0" smtClean="0"/>
              <a:t> de Bangkok</a:t>
            </a:r>
          </a:p>
          <a:p>
            <a:pPr marL="0" indent="0">
              <a:spcBef>
                <a:spcPts val="0"/>
              </a:spcBef>
              <a:buFontTx/>
              <a:buChar char="-"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Es podria fer amb totes les altres obres de la sèrie.</a:t>
            </a:r>
          </a:p>
          <a:p>
            <a:pPr marL="0" indent="0">
              <a:spcBef>
                <a:spcPts val="0"/>
              </a:spcBef>
              <a:buFontTx/>
              <a:buChar char="-"/>
            </a:pPr>
            <a:endParaRPr lang="ca-ES" sz="1600" dirty="0" smtClean="0"/>
          </a:p>
          <a:p>
            <a:pPr marL="0" indent="0">
              <a:spcBef>
                <a:spcPts val="0"/>
              </a:spcBef>
              <a:buFontTx/>
              <a:buChar char="-"/>
            </a:pPr>
            <a:endParaRPr lang="ca-ES" sz="1600" dirty="0" smtClean="0"/>
          </a:p>
        </p:txBody>
      </p:sp>
      <p:pic>
        <p:nvPicPr>
          <p:cNvPr id="16386" name="Picture 2" descr="E:\usuaris\r.roset\New Table - Google Fusion Table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078296" y="1831428"/>
            <a:ext cx="6742176" cy="44058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22</a:t>
            </a:fld>
            <a:endParaRPr lang="ca-E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Com es </a:t>
            </a:r>
            <a:r>
              <a:rPr lang="ca-ES" dirty="0" err="1" smtClean="0"/>
              <a:t>geolocalitza</a:t>
            </a:r>
            <a:r>
              <a:rPr lang="ca-ES" dirty="0" smtClean="0"/>
              <a:t> des de casa?</a:t>
            </a:r>
            <a:endParaRPr lang="ca-ES" dirty="0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8" name="Contenidor de contingut 2"/>
          <p:cNvSpPr>
            <a:spLocks noGrp="1"/>
          </p:cNvSpPr>
          <p:nvPr>
            <p:ph idx="1"/>
          </p:nvPr>
        </p:nvSpPr>
        <p:spPr>
          <a:xfrm>
            <a:off x="0" y="2060848"/>
            <a:ext cx="2051720" cy="324036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err="1" smtClean="0"/>
              <a:t>Automàgicament</a:t>
            </a:r>
            <a:r>
              <a:rPr lang="ca-ES" sz="1600" dirty="0" smtClean="0"/>
              <a:t> Google reconeix els noms de lloc i mostra les obres </a:t>
            </a:r>
            <a:r>
              <a:rPr lang="ca-ES" sz="1600" dirty="0" err="1" smtClean="0"/>
              <a:t>georeferenciades</a:t>
            </a:r>
            <a:r>
              <a:rPr lang="ca-ES" sz="1600" dirty="0" smtClean="0"/>
              <a:t>.</a:t>
            </a:r>
          </a:p>
          <a:p>
            <a:pPr marL="0" indent="0">
              <a:spcBef>
                <a:spcPts val="0"/>
              </a:spcBef>
              <a:buFontTx/>
              <a:buChar char="-"/>
            </a:pPr>
            <a:endParaRPr lang="ca-ES" sz="1600" dirty="0" smtClean="0"/>
          </a:p>
          <a:p>
            <a:pPr marL="0" indent="0">
              <a:spcBef>
                <a:spcPts val="0"/>
              </a:spcBef>
              <a:buFontTx/>
              <a:buChar char="-"/>
            </a:pPr>
            <a:endParaRPr lang="ca-ES" sz="1600" dirty="0" smtClean="0"/>
          </a:p>
        </p:txBody>
      </p:sp>
      <p:pic>
        <p:nvPicPr>
          <p:cNvPr id="18435" name="Picture 3" descr="E:\usuaris\r.roset\New Table - Google Fusion Tables(3)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123728" y="1916832"/>
            <a:ext cx="6742176" cy="43152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23</a:t>
            </a:fld>
            <a:endParaRPr lang="ca-E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Com es </a:t>
            </a:r>
            <a:r>
              <a:rPr lang="ca-ES" dirty="0" err="1" smtClean="0"/>
              <a:t>geolocalitza</a:t>
            </a:r>
            <a:r>
              <a:rPr lang="ca-ES" dirty="0" smtClean="0"/>
              <a:t> des de casa?</a:t>
            </a:r>
            <a:endParaRPr lang="ca-ES" dirty="0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8" name="Contenidor de contingut 2"/>
          <p:cNvSpPr>
            <a:spLocks noGrp="1"/>
          </p:cNvSpPr>
          <p:nvPr>
            <p:ph idx="1"/>
          </p:nvPr>
        </p:nvSpPr>
        <p:spPr>
          <a:xfrm>
            <a:off x="0" y="2060848"/>
            <a:ext cx="2699792" cy="324036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Enllaç per descarregar l’arxiu </a:t>
            </a:r>
            <a:r>
              <a:rPr lang="ca-ES" sz="1600" dirty="0" err="1" smtClean="0"/>
              <a:t>KML</a:t>
            </a:r>
            <a:r>
              <a:rPr lang="ca-ES" sz="1600" dirty="0" smtClean="0"/>
              <a:t>.</a:t>
            </a:r>
          </a:p>
          <a:p>
            <a:pPr marL="0" indent="0">
              <a:spcBef>
                <a:spcPts val="0"/>
              </a:spcBef>
              <a:buFontTx/>
              <a:buChar char="-"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Permet veure-ho a Google </a:t>
            </a:r>
            <a:r>
              <a:rPr lang="ca-ES" sz="1600" dirty="0" err="1" smtClean="0"/>
              <a:t>Earth</a:t>
            </a:r>
            <a:r>
              <a:rPr lang="ca-ES" sz="1600" dirty="0" smtClean="0"/>
              <a:t>.</a:t>
            </a:r>
          </a:p>
          <a:p>
            <a:pPr marL="0" indent="0">
              <a:spcBef>
                <a:spcPts val="0"/>
              </a:spcBef>
              <a:buFontTx/>
              <a:buChar char="-"/>
            </a:pPr>
            <a:endParaRPr lang="ca-ES" sz="1600" dirty="0" smtClean="0"/>
          </a:p>
        </p:txBody>
      </p:sp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771800" y="1679946"/>
            <a:ext cx="6048672" cy="47013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24</a:t>
            </a:fld>
            <a:endParaRPr lang="ca-E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Com es </a:t>
            </a:r>
            <a:r>
              <a:rPr lang="ca-ES" dirty="0" err="1" smtClean="0"/>
              <a:t>geolocalitza</a:t>
            </a:r>
            <a:r>
              <a:rPr lang="ca-ES" dirty="0" smtClean="0"/>
              <a:t> des de casa?</a:t>
            </a:r>
            <a:endParaRPr lang="ca-ES" dirty="0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8" name="Contenidor de contingut 2"/>
          <p:cNvSpPr>
            <a:spLocks noGrp="1"/>
          </p:cNvSpPr>
          <p:nvPr>
            <p:ph idx="1"/>
          </p:nvPr>
        </p:nvSpPr>
        <p:spPr>
          <a:xfrm>
            <a:off x="0" y="2060848"/>
            <a:ext cx="4139952" cy="324036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err="1" smtClean="0"/>
              <a:t>KML</a:t>
            </a:r>
            <a:r>
              <a:rPr lang="ca-ES" sz="1600" dirty="0" smtClean="0"/>
              <a:t>: arxiu de text  amb etiquetes que conté la informació geogràfica.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Es pot reutilitzar a força entorns SIG i es pot convertir a d’altres formats.</a:t>
            </a:r>
          </a:p>
          <a:p>
            <a:pPr marL="0" indent="0">
              <a:spcBef>
                <a:spcPts val="0"/>
              </a:spcBef>
              <a:buFontTx/>
              <a:buChar char="-"/>
            </a:pPr>
            <a:endParaRPr lang="ca-ES" sz="1600" dirty="0" smtClean="0"/>
          </a:p>
        </p:txBody>
      </p:sp>
      <p:sp>
        <p:nvSpPr>
          <p:cNvPr id="9" name="QuadreDeText 8"/>
          <p:cNvSpPr txBox="1"/>
          <p:nvPr/>
        </p:nvSpPr>
        <p:spPr>
          <a:xfrm>
            <a:off x="4147713" y="1628800"/>
            <a:ext cx="4320413" cy="4862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…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&lt;Placemark&gt;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&lt;name&gt;&lt;![CDATA[Tatuaje]]&gt;&lt;/name&gt;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&lt;styleUrl&gt;#BasicStyle&lt;/styleUrl&gt;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&lt;description&gt;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&lt;![CDATA[&lt;div class="googft-info-window" style="font-family:sans-serif"&gt;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&lt;b&gt;Text:&lt;/b&gt; Tatuaje&lt;br&gt;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&lt;b&gt;Number:&lt;/b&gt; &lt;br&gt;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&lt;b&gt;Location:&lt;/b&gt; Amsterdam&lt;br&gt;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&lt;b&gt;Date:&lt;/b&gt; 1974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&lt;/div&gt;]]&gt;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&lt;/description&gt;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>
                <a:solidFill>
                  <a:srgbClr val="FF0000"/>
                </a:solidFill>
              </a:rPr>
              <a:t>&lt;address&gt;Amsterdam&lt;/address&gt;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…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&lt;Placemark&gt;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&lt;name&gt;&lt;![CDATA[Domicili habitual]]&gt;&lt;/name&gt;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&lt;styleUrl&gt;#BasicStyle&lt;/styleUrl&gt;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&lt;description&gt;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&lt;![CDATA[&lt;div class="googft-info-window" style="font-family:sans-serif"&gt;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&lt;b&gt;Text:&lt;/b&gt; Domicili habitual&lt;br&gt;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&lt;b&gt;Number:&lt;/b&gt; &lt;br&gt;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&lt;b&gt;Location:&lt;/b&gt; 41.413107,2.104659&lt;br&gt;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&lt;b&gt;Date:&lt;/b&gt;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&lt;/div&gt;]]&gt;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&lt;/description&gt;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>
                <a:solidFill>
                  <a:srgbClr val="FF0000"/>
                </a:solidFill>
              </a:rPr>
              <a:t>&lt;Point&gt;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>
                <a:solidFill>
                  <a:srgbClr val="FF0000"/>
                </a:solidFill>
              </a:rPr>
              <a:t>&lt;coordinates&gt;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>
                <a:solidFill>
                  <a:srgbClr val="FF0000"/>
                </a:solidFill>
              </a:rPr>
              <a:t>2.104659,41.413107,0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>
                <a:solidFill>
                  <a:srgbClr val="FF0000"/>
                </a:solidFill>
              </a:rPr>
              <a:t>&lt;/coordinates&gt;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>
                <a:solidFill>
                  <a:srgbClr val="FF0000"/>
                </a:solidFill>
              </a:rPr>
              <a:t>&lt;/Point&gt;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noProof="1" smtClean="0"/>
              <a:t>…</a:t>
            </a:r>
          </a:p>
        </p:txBody>
      </p:sp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25</a:t>
            </a:fld>
            <a:endParaRPr lang="ca-E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000" dirty="0" smtClean="0"/>
              <a:t>Rutes amb GPS</a:t>
            </a:r>
            <a:endParaRPr lang="ca-ES" sz="2000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42082" y="1700361"/>
            <a:ext cx="6022406" cy="46809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contingut 3"/>
          <p:cNvSpPr>
            <a:spLocks noGrp="1"/>
          </p:cNvSpPr>
          <p:nvPr>
            <p:ph sz="half" idx="2"/>
          </p:nvPr>
        </p:nvSpPr>
        <p:spPr>
          <a:xfrm>
            <a:off x="0" y="1628800"/>
            <a:ext cx="2843808" cy="429541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Els </a:t>
            </a:r>
            <a:r>
              <a:rPr lang="ca-ES" sz="1600" dirty="0" err="1" smtClean="0"/>
              <a:t>smartphones</a:t>
            </a:r>
            <a:r>
              <a:rPr lang="ca-ES" sz="1600" dirty="0" smtClean="0"/>
              <a:t> actuals tenen GPS integrat, i hi ha força aplicacions que permeten desar els recorreguts (</a:t>
            </a:r>
            <a:r>
              <a:rPr lang="ca-ES" sz="1600" dirty="0" err="1" smtClean="0"/>
              <a:t>tracks</a:t>
            </a:r>
            <a:r>
              <a:rPr lang="ca-ES" sz="1600" dirty="0" smtClean="0"/>
              <a:t>), juntament amb els punts de pas (</a:t>
            </a:r>
            <a:r>
              <a:rPr lang="ca-ES" sz="1600" dirty="0" err="1" smtClean="0"/>
              <a:t>waypoints</a:t>
            </a:r>
            <a:r>
              <a:rPr lang="ca-ES" sz="1600" dirty="0" smtClean="0"/>
              <a:t>).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També tenen càmera, i per tant es pot ubicar al territori les fotografies preses tant per posició com per temps. 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100" dirty="0" smtClean="0"/>
              <a:t>(a l’esquerra, recorregut codificat per velocitat)</a:t>
            </a:r>
            <a:endParaRPr lang="ca-ES" sz="1100" dirty="0"/>
          </a:p>
        </p:txBody>
      </p:sp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26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000" dirty="0" err="1" smtClean="0"/>
              <a:t>Apps</a:t>
            </a:r>
            <a:r>
              <a:rPr lang="ca-ES" sz="2000" dirty="0" smtClean="0"/>
              <a:t> per </a:t>
            </a:r>
            <a:r>
              <a:rPr lang="ca-ES" sz="2000" dirty="0" err="1" smtClean="0"/>
              <a:t>Android</a:t>
            </a:r>
            <a:endParaRPr lang="ca-ES" sz="2000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7" name="Contenidor de contingut 3"/>
          <p:cNvSpPr>
            <a:spLocks noGrp="1"/>
          </p:cNvSpPr>
          <p:nvPr>
            <p:ph sz="half" idx="2"/>
          </p:nvPr>
        </p:nvSpPr>
        <p:spPr>
          <a:xfrm>
            <a:off x="0" y="1628800"/>
            <a:ext cx="4499992" cy="108012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200" dirty="0" smtClean="0"/>
              <a:t>GPS Essentials inclou moltes eines relacionades amb el GPS, com creació i exportació de punts.</a:t>
            </a:r>
          </a:p>
          <a:p>
            <a:pPr marL="0" indent="0">
              <a:spcBef>
                <a:spcPts val="0"/>
              </a:spcBef>
              <a:buNone/>
            </a:pPr>
            <a:endParaRPr lang="ca-ES" sz="12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200" dirty="0" smtClean="0"/>
              <a:t>Open GPS </a:t>
            </a:r>
            <a:r>
              <a:rPr lang="ca-ES" sz="1200" dirty="0" err="1" smtClean="0"/>
              <a:t>Tracker</a:t>
            </a:r>
            <a:r>
              <a:rPr lang="ca-ES" sz="1200" dirty="0" smtClean="0"/>
              <a:t> permet desar a memòria i exportar els recorreguts.</a:t>
            </a:r>
            <a:endParaRPr lang="ca-ES" sz="1000" dirty="0"/>
          </a:p>
        </p:txBody>
      </p:sp>
      <p:pic>
        <p:nvPicPr>
          <p:cNvPr id="15362" name="Picture 2" descr="E:\usuaris\r.roset\GPS Essentials - Aplicaciones de Android en Google Play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500133" y="497273"/>
            <a:ext cx="4536363" cy="545200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5" name="Picture 5" descr="E:\usuaris\r.roset\open-gpstracker - A GPS tracking Android App- Build to be extensible and Free - Google Project Hostin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0" y="2708920"/>
            <a:ext cx="4757738" cy="367240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27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000" dirty="0" err="1" smtClean="0"/>
              <a:t>Postprocés</a:t>
            </a:r>
            <a:endParaRPr lang="ca-ES" sz="2000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7" name="Contenidor de contingut 3"/>
          <p:cNvSpPr>
            <a:spLocks noGrp="1"/>
          </p:cNvSpPr>
          <p:nvPr>
            <p:ph sz="half" idx="2"/>
          </p:nvPr>
        </p:nvSpPr>
        <p:spPr>
          <a:xfrm>
            <a:off x="0" y="1628800"/>
            <a:ext cx="2771800" cy="429541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Hi ha llocs web amb eines específiques per processar la informació dels GPS i per fer conversions entre formats.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200" dirty="0" smtClean="0">
                <a:hlinkClick r:id="rId2"/>
              </a:rPr>
              <a:t>http://www.gpsvisualizer.com/</a:t>
            </a:r>
            <a:r>
              <a:rPr lang="ca-ES" sz="1200" dirty="0" smtClean="0"/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</p:txBody>
      </p:sp>
      <p:pic>
        <p:nvPicPr>
          <p:cNvPr id="21506" name="Picture 2" descr="E:\usuaris\r.roset\GPS Visualizer(1)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94768" y="1699234"/>
            <a:ext cx="6169720" cy="46610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28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000" dirty="0" err="1" smtClean="0"/>
              <a:t>Postprocés</a:t>
            </a:r>
            <a:endParaRPr lang="ca-ES" sz="2000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7" name="Contenidor de contingut 3"/>
          <p:cNvSpPr>
            <a:spLocks noGrp="1"/>
          </p:cNvSpPr>
          <p:nvPr>
            <p:ph sz="half" idx="2"/>
          </p:nvPr>
        </p:nvSpPr>
        <p:spPr>
          <a:xfrm>
            <a:off x="0" y="1628800"/>
            <a:ext cx="4283968" cy="64807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També hi ha aplicacions d’escriptori gratuïtes per fer aquestes mateixes tasques.</a:t>
            </a:r>
            <a:endParaRPr lang="ca-ES" sz="1100" dirty="0"/>
          </a:p>
        </p:txBody>
      </p:sp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29</a:t>
            </a:fld>
            <a:endParaRPr lang="ca-ES" dirty="0"/>
          </a:p>
        </p:txBody>
      </p:sp>
      <p:pic>
        <p:nvPicPr>
          <p:cNvPr id="15362" name="Picture 2" descr="E:\usuaris\r.roset\GPS Track Editor- Free Windows Application to Make GPS Tracks Bet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478135"/>
            <a:ext cx="4757738" cy="43910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3" name="Picture 3" descr="E:\usuaris\r.roset\GPX Editor  Free Science &amp; Engineering software downloads at SourceForge.net.jpg"/>
          <p:cNvPicPr>
            <a:picLocks noChangeAspect="1" noChangeArrowheads="1"/>
          </p:cNvPicPr>
          <p:nvPr/>
        </p:nvPicPr>
        <p:blipFill>
          <a:blip r:embed="rId3" cstate="print"/>
          <a:srcRect b="65242"/>
          <a:stretch>
            <a:fillRect/>
          </a:stretch>
        </p:blipFill>
        <p:spPr bwMode="auto">
          <a:xfrm>
            <a:off x="539552" y="2348880"/>
            <a:ext cx="4972050" cy="40324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idor de contingut 3"/>
          <p:cNvSpPr>
            <a:spLocks noGrp="1"/>
          </p:cNvSpPr>
          <p:nvPr>
            <p:ph sz="half" idx="2"/>
          </p:nvPr>
        </p:nvSpPr>
        <p:spPr>
          <a:xfrm>
            <a:off x="5508104" y="6021288"/>
            <a:ext cx="3096344" cy="3600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200" dirty="0" smtClean="0">
                <a:hlinkClick r:id="rId4"/>
              </a:rPr>
              <a:t>http://sourceforge.net/projects/gpxeditor/</a:t>
            </a:r>
            <a:r>
              <a:rPr lang="ca-ES" sz="1200" dirty="0" smtClean="0"/>
              <a:t> </a:t>
            </a:r>
            <a:endParaRPr lang="ca-ES" sz="1000" dirty="0"/>
          </a:p>
        </p:txBody>
      </p:sp>
      <p:sp>
        <p:nvSpPr>
          <p:cNvPr id="11" name="Contenidor de contingut 3"/>
          <p:cNvSpPr>
            <a:spLocks noGrp="1"/>
          </p:cNvSpPr>
          <p:nvPr>
            <p:ph sz="half" idx="2"/>
          </p:nvPr>
        </p:nvSpPr>
        <p:spPr>
          <a:xfrm>
            <a:off x="6732240" y="4869160"/>
            <a:ext cx="2376264" cy="36004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200" dirty="0" smtClean="0">
                <a:hlinkClick r:id="rId5"/>
              </a:rPr>
              <a:t>http://www.gpstrackeditor.com/</a:t>
            </a:r>
            <a:r>
              <a:rPr lang="ca-ES" sz="1200" dirty="0" smtClean="0"/>
              <a:t> </a:t>
            </a:r>
            <a:endParaRPr lang="ca-E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>
          <a:xfrm>
            <a:off x="0" y="358775"/>
            <a:ext cx="8784000" cy="1054001"/>
          </a:xfrm>
        </p:spPr>
        <p:txBody>
          <a:bodyPr/>
          <a:lstStyle/>
          <a:p>
            <a:r>
              <a:rPr lang="ca-ES" dirty="0" smtClean="0"/>
              <a:t>Del topònim a les coordenades: la </a:t>
            </a:r>
            <a:r>
              <a:rPr lang="ca-ES" dirty="0" err="1" smtClean="0"/>
              <a:t>georeferenciació</a:t>
            </a:r>
            <a:r>
              <a:rPr lang="ca-ES" dirty="0" smtClean="0"/>
              <a:t> </a:t>
            </a:r>
            <a:endParaRPr lang="ca-ES" dirty="0"/>
          </a:p>
        </p:txBody>
      </p:sp>
      <p:sp>
        <p:nvSpPr>
          <p:cNvPr id="6" name="QuadreDeText 5"/>
          <p:cNvSpPr txBox="1"/>
          <p:nvPr/>
        </p:nvSpPr>
        <p:spPr>
          <a:xfrm>
            <a:off x="611560" y="1556792"/>
            <a:ext cx="7920880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0" dirty="0" smtClean="0"/>
              <a:t>La revolució digital: l’explosió geogràfica</a:t>
            </a:r>
          </a:p>
          <a:p>
            <a:pPr lvl="1">
              <a:buFont typeface="Arial" pitchFamily="34" charset="0"/>
              <a:buChar char="•"/>
            </a:pPr>
            <a:r>
              <a:rPr lang="ca-ES" sz="1600" b="0" dirty="0" smtClean="0"/>
              <a:t>Els canvis en el suport: el suport digital</a:t>
            </a:r>
          </a:p>
          <a:p>
            <a:pPr lvl="1">
              <a:buFont typeface="Arial" pitchFamily="34" charset="0"/>
              <a:buChar char="•"/>
            </a:pPr>
            <a:r>
              <a:rPr lang="ca-ES" sz="1600" b="0" dirty="0" smtClean="0"/>
              <a:t>Els canvis en la transmissió de la informació: </a:t>
            </a:r>
            <a:r>
              <a:rPr lang="ca-ES" sz="1600" b="0" dirty="0" err="1" smtClean="0"/>
              <a:t>internet</a:t>
            </a:r>
            <a:endParaRPr lang="ca-ES" sz="1600" b="0" dirty="0" smtClean="0"/>
          </a:p>
          <a:p>
            <a:pPr lvl="1">
              <a:buFont typeface="Arial" pitchFamily="34" charset="0"/>
              <a:buChar char="•"/>
            </a:pPr>
            <a:r>
              <a:rPr lang="ca-ES" sz="1600" b="0" dirty="0" smtClean="0"/>
              <a:t>El mapa com a base de cerca de qualsevol tipus de document</a:t>
            </a:r>
          </a:p>
          <a:p>
            <a:pPr lvl="1">
              <a:buFont typeface="Arial" pitchFamily="34" charset="0"/>
              <a:buChar char="•"/>
            </a:pPr>
            <a:r>
              <a:rPr lang="ca-ES" sz="1600" b="0" dirty="0" smtClean="0"/>
              <a:t>Els canvis en l’organització de la documentació: Localització geogràfica </a:t>
            </a:r>
            <a:r>
              <a:rPr lang="ca-ES" sz="1600" b="0" dirty="0" err="1" smtClean="0"/>
              <a:t>versus</a:t>
            </a:r>
            <a:r>
              <a:rPr lang="ca-ES" sz="1600" b="0" dirty="0" smtClean="0"/>
              <a:t> ordre alfabètic</a:t>
            </a:r>
          </a:p>
          <a:p>
            <a:pPr lvl="1">
              <a:buFont typeface="Arial" pitchFamily="34" charset="0"/>
              <a:buChar char="•"/>
            </a:pPr>
            <a:r>
              <a:rPr lang="ca-ES" sz="1600" b="0" dirty="0" smtClean="0"/>
              <a:t>Les eines que </a:t>
            </a:r>
            <a:r>
              <a:rPr lang="ca-ES" sz="1600" b="0" dirty="0" err="1" smtClean="0"/>
              <a:t>costumitzen</a:t>
            </a:r>
            <a:r>
              <a:rPr lang="ca-ES" sz="1600" b="0" dirty="0" smtClean="0"/>
              <a:t> l’usuari (no són les eines que s’adapten a la informació, és la informació que s’adapta a les eines)</a:t>
            </a:r>
          </a:p>
          <a:p>
            <a:endParaRPr lang="ca-ES" sz="1600" b="0" dirty="0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3</a:t>
            </a:fld>
            <a:endParaRPr lang="ca-ES" dirty="0"/>
          </a:p>
        </p:txBody>
      </p:sp>
      <p:sp>
        <p:nvSpPr>
          <p:cNvPr id="8" name="Contenidor de peu de pàgina 4"/>
          <p:cNvSpPr>
            <a:spLocks noGrp="1"/>
          </p:cNvSpPr>
          <p:nvPr>
            <p:ph type="ftr" sz="quarter" idx="14"/>
          </p:nvPr>
        </p:nvSpPr>
        <p:spPr>
          <a:xfrm>
            <a:off x="0" y="6494463"/>
            <a:ext cx="8786841" cy="360362"/>
          </a:xfrm>
        </p:spPr>
        <p:txBody>
          <a:bodyPr lIns="360000" rIns="360000"/>
          <a:lstStyle/>
          <a:p>
            <a:r>
              <a:rPr lang="ca-ES" smtClean="0"/>
              <a:t>Geolocalitzant les col·leccions digitals de museus i arxius                                   Olot, 10 d'octubre de 2013</a:t>
            </a:r>
            <a:endParaRPr lang="ca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000" dirty="0" smtClean="0"/>
              <a:t>Metadades EXIF</a:t>
            </a:r>
            <a:endParaRPr lang="ca-ES" sz="2000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9" name="QuadreDeText 8"/>
          <p:cNvSpPr txBox="1"/>
          <p:nvPr/>
        </p:nvSpPr>
        <p:spPr>
          <a:xfrm>
            <a:off x="6372200" y="503376"/>
            <a:ext cx="273630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smtClean="0"/>
              <a:t> Filename : IMG_20121009_114836.jpg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smtClean="0"/>
              <a:t>JFIF_APP1 : </a:t>
            </a:r>
            <a:r>
              <a:rPr lang="en-US" sz="1000" b="0" dirty="0" err="1" smtClean="0"/>
              <a:t>Exif</a:t>
            </a:r>
            <a:endParaRPr lang="en-US" sz="10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smtClean="0"/>
              <a:t>Make : HTC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smtClean="0"/>
              <a:t>Model : HTC Desire 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XResolution</a:t>
            </a:r>
            <a:r>
              <a:rPr lang="en-US" sz="1000" b="0" dirty="0" smtClean="0"/>
              <a:t> : 72/1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YResolution</a:t>
            </a:r>
            <a:r>
              <a:rPr lang="en-US" sz="1000" b="0" dirty="0" smtClean="0"/>
              <a:t> : 72/1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ResolutionUnit</a:t>
            </a:r>
            <a:r>
              <a:rPr lang="en-US" sz="1000" b="0" dirty="0" smtClean="0"/>
              <a:t> : Inch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YCbCrPositioning</a:t>
            </a:r>
            <a:r>
              <a:rPr lang="en-US" sz="1000" b="0" dirty="0" smtClean="0"/>
              <a:t> : centered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ExifInfoOffset</a:t>
            </a:r>
            <a:r>
              <a:rPr lang="en-US" sz="1000" b="0" dirty="0" smtClean="0"/>
              <a:t> : 286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GPSInfoOffset</a:t>
            </a:r>
            <a:r>
              <a:rPr lang="en-US" sz="1000" b="0" dirty="0" smtClean="0"/>
              <a:t> : 502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ISOSpeedRatings</a:t>
            </a:r>
            <a:r>
              <a:rPr lang="en-US" sz="1000" b="0" dirty="0" smtClean="0"/>
              <a:t> : 76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ExifVersion</a:t>
            </a:r>
            <a:r>
              <a:rPr lang="en-US" sz="1000" b="0" dirty="0" smtClean="0"/>
              <a:t> : 0220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DateTimeOriginal</a:t>
            </a:r>
            <a:r>
              <a:rPr lang="en-US" sz="1000" b="0" dirty="0" smtClean="0"/>
              <a:t> : 2012:10:09 11:48:36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DateTimeDigitized</a:t>
            </a:r>
            <a:r>
              <a:rPr lang="en-US" sz="1000" b="0" dirty="0" smtClean="0"/>
              <a:t> : 2012:10:09 11:48:36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ComponentConfiguration</a:t>
            </a:r>
            <a:r>
              <a:rPr lang="en-US" sz="1000" b="0" dirty="0" smtClean="0"/>
              <a:t> : </a:t>
            </a:r>
            <a:r>
              <a:rPr lang="en-US" sz="1000" b="0" dirty="0" err="1" smtClean="0"/>
              <a:t>YCbCr</a:t>
            </a:r>
            <a:endParaRPr lang="en-US" sz="10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FocalLength</a:t>
            </a:r>
            <a:r>
              <a:rPr lang="en-US" sz="1000" b="0" dirty="0" smtClean="0"/>
              <a:t> : 3,53(mm)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FlashPixVersion</a:t>
            </a:r>
            <a:r>
              <a:rPr lang="en-US" sz="1000" b="0" dirty="0" smtClean="0"/>
              <a:t> : 0100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ColorSpace</a:t>
            </a:r>
            <a:r>
              <a:rPr lang="en-US" sz="1000" b="0" dirty="0" smtClean="0"/>
              <a:t> : </a:t>
            </a:r>
            <a:r>
              <a:rPr lang="en-US" sz="1000" b="0" dirty="0" err="1" smtClean="0"/>
              <a:t>sRGB</a:t>
            </a:r>
            <a:endParaRPr lang="en-US" sz="10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ExifImageWidth</a:t>
            </a:r>
            <a:r>
              <a:rPr lang="en-US" sz="1000" b="0" dirty="0" smtClean="0"/>
              <a:t> : 2592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ExifImageHeight</a:t>
            </a:r>
            <a:r>
              <a:rPr lang="en-US" sz="1000" b="0" dirty="0" smtClean="0"/>
              <a:t> : 1952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ExifInteroperabilityOffset</a:t>
            </a:r>
            <a:r>
              <a:rPr lang="en-US" sz="1000" b="0" dirty="0" smtClean="0"/>
              <a:t> : 472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GPSVersionID</a:t>
            </a:r>
            <a:r>
              <a:rPr lang="en-US" sz="1000" dirty="0" smtClean="0"/>
              <a:t> : 2,2,0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GPSLatitudeRef</a:t>
            </a:r>
            <a:r>
              <a:rPr lang="en-US" sz="1000" dirty="0" smtClean="0"/>
              <a:t> : N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GPSLatitude</a:t>
            </a:r>
            <a:r>
              <a:rPr lang="en-US" sz="1000" dirty="0" smtClean="0"/>
              <a:t> : 41 2213,292 [DMS]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GPSLongitudeRef</a:t>
            </a:r>
            <a:r>
              <a:rPr lang="en-US" sz="1000" dirty="0" smtClean="0"/>
              <a:t> : 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GPSLongitude</a:t>
            </a:r>
            <a:r>
              <a:rPr lang="en-US" sz="1000" dirty="0" smtClean="0"/>
              <a:t> : 2 920,778 [DMS]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GPSAltitudeRef</a:t>
            </a:r>
            <a:r>
              <a:rPr lang="en-US" sz="1000" dirty="0" smtClean="0"/>
              <a:t> : Sea level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GPSAltitude</a:t>
            </a:r>
            <a:r>
              <a:rPr lang="en-US" sz="1000" dirty="0" smtClean="0"/>
              <a:t> : 84800/1000 meters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GPSTimeStamp</a:t>
            </a:r>
            <a:r>
              <a:rPr lang="en-US" sz="1000" dirty="0" smtClean="0"/>
              <a:t> : 09:48:36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GPSMapDatum</a:t>
            </a:r>
            <a:r>
              <a:rPr lang="en-US" sz="1000" dirty="0" smtClean="0"/>
              <a:t> : WGS-84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GPSProcessingMethod</a:t>
            </a:r>
            <a:r>
              <a:rPr lang="en-US" sz="1000" dirty="0" smtClean="0"/>
              <a:t> : ASCIIGPS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 err="1" smtClean="0"/>
              <a:t>GPSDateStamp</a:t>
            </a:r>
            <a:r>
              <a:rPr lang="en-US" sz="1000" dirty="0" smtClean="0"/>
              <a:t> : 2012:10:09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smtClean="0"/>
              <a:t>ExifR98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err="1" smtClean="0"/>
              <a:t>ExifR</a:t>
            </a:r>
            <a:r>
              <a:rPr lang="en-US" sz="1000" b="0" dirty="0" smtClean="0"/>
              <a:t> : R98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0" dirty="0" smtClean="0"/>
              <a:t>Version : 0100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1000" b="0" dirty="0" smtClean="0"/>
          </a:p>
        </p:txBody>
      </p:sp>
      <p:pic>
        <p:nvPicPr>
          <p:cNvPr id="20482" name="Picture 2" descr="E:\usuaris\r.roset\IMG_20121009_114836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8684" y="1772816"/>
            <a:ext cx="6119500" cy="46085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30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000" smtClean="0"/>
              <a:t>On i com</a:t>
            </a:r>
            <a:endParaRPr lang="ca-ES" sz="200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9" name="QuadreDeText 8"/>
          <p:cNvSpPr txBox="1"/>
          <p:nvPr/>
        </p:nvSpPr>
        <p:spPr>
          <a:xfrm>
            <a:off x="179512" y="4941168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b="0" dirty="0" smtClean="0"/>
              <a:t>On: sobre la base gratuïta de tot el món </a:t>
            </a:r>
            <a:r>
              <a:rPr lang="ca-ES" b="0" dirty="0" err="1" smtClean="0"/>
              <a:t>OpenStreetMaps</a:t>
            </a:r>
            <a:r>
              <a:rPr lang="ca-ES" b="0" dirty="0" smtClean="0"/>
              <a:t>, que és també un mapa d’edició col·laborativa (</a:t>
            </a:r>
            <a:r>
              <a:rPr lang="ca-ES" b="0" dirty="0" err="1" smtClean="0">
                <a:hlinkClick r:id="rId2"/>
              </a:rPr>
              <a:t>www.openstreetmap.org</a:t>
            </a:r>
            <a:r>
              <a:rPr lang="ca-ES" b="0" dirty="0" smtClean="0"/>
              <a:t>)</a:t>
            </a:r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31</a:t>
            </a:fld>
            <a:endParaRPr lang="ca-ES"/>
          </a:p>
        </p:txBody>
      </p:sp>
      <p:pic>
        <p:nvPicPr>
          <p:cNvPr id="14338" name="Picture 2" descr="E:\usuaris\r.roset\OpenStreetMa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72816"/>
            <a:ext cx="4757738" cy="318611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39" name="Picture 3" descr="E:\usuaris\r.roset\OpenLayers- Hom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1196752"/>
            <a:ext cx="4757738" cy="51863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QuadreDeText 9"/>
          <p:cNvSpPr txBox="1"/>
          <p:nvPr/>
        </p:nvSpPr>
        <p:spPr>
          <a:xfrm>
            <a:off x="1835696" y="5661248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b="0" dirty="0" smtClean="0"/>
              <a:t>Com: amb </a:t>
            </a:r>
            <a:r>
              <a:rPr lang="ca-ES" b="0" dirty="0" err="1" smtClean="0"/>
              <a:t>Openlayers</a:t>
            </a:r>
            <a:r>
              <a:rPr lang="ca-ES" b="0" dirty="0" smtClean="0"/>
              <a:t>, que és un visualitzador gratuït de mapes dinàmics fàcilment programable (</a:t>
            </a:r>
            <a:r>
              <a:rPr lang="ca-ES" b="0" dirty="0" smtClean="0">
                <a:hlinkClick r:id="rId5"/>
              </a:rPr>
              <a:t>http://openlayers.org/</a:t>
            </a:r>
            <a:r>
              <a:rPr lang="ca-ES" b="0" dirty="0" smtClean="0"/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>
                <a:latin typeface="Helvetica"/>
              </a:rPr>
              <a:t>La </a:t>
            </a:r>
            <a:r>
              <a:rPr lang="ca-ES" dirty="0" err="1" smtClean="0">
                <a:latin typeface="Helvetica"/>
              </a:rPr>
              <a:t>georeferenciació</a:t>
            </a:r>
            <a:r>
              <a:rPr lang="ca-ES" dirty="0" smtClean="0">
                <a:latin typeface="Helvetica"/>
              </a:rPr>
              <a:t>: de mapa a mapa</a:t>
            </a:r>
          </a:p>
        </p:txBody>
      </p:sp>
      <p:sp>
        <p:nvSpPr>
          <p:cNvPr id="29699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>
                <a:latin typeface="Helvetica"/>
              </a:rPr>
              <a:t>Geolocalitzant les col·leccions digitals de museus i arxius                                   Olot, 10 d'octubre de 2013</a:t>
            </a:r>
            <a:endParaRPr lang="ca-ES" smtClean="0">
              <a:latin typeface="Helvetica"/>
            </a:endParaRPr>
          </a:p>
        </p:txBody>
      </p:sp>
      <p:sp>
        <p:nvSpPr>
          <p:cNvPr id="29700" name="Text Box 7"/>
          <p:cNvSpPr txBox="1">
            <a:spLocks noChangeArrowheads="1"/>
          </p:cNvSpPr>
          <p:nvPr/>
        </p:nvSpPr>
        <p:spPr bwMode="auto">
          <a:xfrm>
            <a:off x="251520" y="5517232"/>
            <a:ext cx="8784976" cy="757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La digitalització converteix un mapa en imatge.</a:t>
            </a:r>
          </a:p>
          <a:p>
            <a:pPr algn="l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La </a:t>
            </a:r>
            <a:r>
              <a:rPr lang="ca-ES" sz="1600" b="0" dirty="0" err="1" smtClean="0">
                <a:latin typeface="Helvetica" pitchFamily="34" charset="0"/>
                <a:cs typeface="Helvetica" pitchFamily="34" charset="0"/>
              </a:rPr>
              <a:t>georeferenciació</a:t>
            </a: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 dóna coordenades a la imatge que esdevé un “</a:t>
            </a:r>
            <a:r>
              <a:rPr lang="ca-ES" sz="1600" b="0" dirty="0" err="1" smtClean="0">
                <a:latin typeface="Helvetica" pitchFamily="34" charset="0"/>
                <a:cs typeface="Helvetica" pitchFamily="34" charset="0"/>
              </a:rPr>
              <a:t>supermapa</a:t>
            </a: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”</a:t>
            </a:r>
          </a:p>
        </p:txBody>
      </p:sp>
      <p:pic>
        <p:nvPicPr>
          <p:cNvPr id="7" name="Picture 2" descr="E:\usuaris\c.montaner\CARTOTECA\Comissariat\FACSIMILS\4aedició_2008\Vic 020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51520" y="1700808"/>
            <a:ext cx="2446214" cy="3261620"/>
          </a:xfr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783334" y="1700808"/>
            <a:ext cx="2220714" cy="32403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 descr="H:\vicgeoref\catast2img.gif"/>
          <p:cNvPicPr>
            <a:picLocks noChangeAspect="1" noChangeArrowheads="1" noCrop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076056" y="1844824"/>
            <a:ext cx="3891029" cy="30243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79512" y="4932457"/>
            <a:ext cx="26642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000" b="0" dirty="0" smtClean="0">
                <a:latin typeface="Helvetica" pitchFamily="34" charset="0"/>
                <a:cs typeface="Helvetica" pitchFamily="34" charset="0"/>
              </a:rPr>
              <a:t>El mapa paper penjat en un despatx com a quadre</a:t>
            </a:r>
            <a:endParaRPr lang="ca-ES" sz="1000" b="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2771800" y="4932457"/>
            <a:ext cx="25922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000" b="0" dirty="0" smtClean="0">
                <a:latin typeface="Helvetica" pitchFamily="34" charset="0"/>
                <a:cs typeface="Helvetica" pitchFamily="34" charset="0"/>
              </a:rPr>
              <a:t>El mapa digitalitzat: una imatge TIFF en RGB a 300 </a:t>
            </a:r>
            <a:r>
              <a:rPr lang="ca-ES" sz="1000" b="0" dirty="0" err="1" smtClean="0">
                <a:latin typeface="Helvetica" pitchFamily="34" charset="0"/>
                <a:cs typeface="Helvetica" pitchFamily="34" charset="0"/>
              </a:rPr>
              <a:t>ppp</a:t>
            </a:r>
            <a:r>
              <a:rPr lang="ca-ES" sz="1000" b="0" dirty="0" smtClean="0">
                <a:latin typeface="Helvetica" pitchFamily="34" charset="0"/>
                <a:cs typeface="Helvetica" pitchFamily="34" charset="0"/>
              </a:rPr>
              <a:t> de 594 MB</a:t>
            </a:r>
            <a:endParaRPr lang="ca-ES" sz="1000" b="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868144" y="4869160"/>
            <a:ext cx="23762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ca-ES" sz="1000" b="0" dirty="0" smtClean="0">
                <a:latin typeface="Helvetica" pitchFamily="34" charset="0"/>
                <a:cs typeface="Helvetica" pitchFamily="34" charset="0"/>
              </a:rPr>
              <a:t>El mapa digitalitzat </a:t>
            </a:r>
            <a:r>
              <a:rPr lang="ca-ES" sz="1000" b="0" dirty="0" err="1" smtClean="0">
                <a:latin typeface="Helvetica" pitchFamily="34" charset="0"/>
                <a:cs typeface="Helvetica" pitchFamily="34" charset="0"/>
              </a:rPr>
              <a:t>georeferenciat</a:t>
            </a:r>
            <a:r>
              <a:rPr lang="ca-ES" sz="1000" b="0" dirty="0" smtClean="0">
                <a:latin typeface="Helvetica" pitchFamily="34" charset="0"/>
                <a:cs typeface="Helvetica" pitchFamily="34" charset="0"/>
              </a:rPr>
              <a:t>: superposició de capes a Google </a:t>
            </a:r>
            <a:r>
              <a:rPr lang="ca-ES" sz="1000" b="0" dirty="0" err="1" smtClean="0">
                <a:latin typeface="Helvetica" pitchFamily="34" charset="0"/>
                <a:cs typeface="Helvetica" pitchFamily="34" charset="0"/>
              </a:rPr>
              <a:t>Earth</a:t>
            </a:r>
            <a:endParaRPr lang="ca-ES" sz="1000" b="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3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32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 multiplier !</a:t>
            </a:r>
            <a:endParaRPr lang="en-U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es-ES" smtClean="0"/>
              <a:pPr>
                <a:defRPr/>
              </a:pPr>
              <a:t>33</a:t>
            </a:fld>
            <a:endParaRPr lang="es-ES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Geolocalitzant les col·leccions digitals de museus i arxius                                   Olot, 10 d'octubre de 2013</a:t>
            </a:r>
            <a:endParaRPr lang="es-ES" dirty="0"/>
          </a:p>
        </p:txBody>
      </p:sp>
      <p:pic>
        <p:nvPicPr>
          <p:cNvPr id="45060" name="Picture 4" descr="J:\oclc_frankfurt\P102054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2564904"/>
            <a:ext cx="3552394" cy="26642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814389" y="5445224"/>
            <a:ext cx="7559955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dirty="0" smtClean="0"/>
              <a:t>Collection size doubled: paper and digital. And tripled: </a:t>
            </a:r>
            <a:r>
              <a:rPr lang="en-US" sz="1600" b="0" dirty="0" err="1" smtClean="0"/>
              <a:t>georeferenced</a:t>
            </a:r>
            <a:r>
              <a:rPr lang="en-US" sz="1600" b="0" dirty="0" smtClean="0"/>
              <a:t> documents.</a:t>
            </a:r>
            <a:endParaRPr lang="ca-ES" sz="1600" b="0" dirty="0"/>
          </a:p>
        </p:txBody>
      </p:sp>
      <p:pic>
        <p:nvPicPr>
          <p:cNvPr id="52226" name="Picture 2" descr="E:\usuaris\r.roset\garma\dosmap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564904"/>
            <a:ext cx="5251208" cy="266547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44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000" dirty="0" err="1" smtClean="0"/>
              <a:t>Georeferenciació</a:t>
            </a:r>
            <a:r>
              <a:rPr lang="ca-ES" sz="2000" dirty="0" smtClean="0"/>
              <a:t>: nous atributs a la imatge digital</a:t>
            </a:r>
            <a:endParaRPr lang="ca-ES" sz="2000" dirty="0"/>
          </a:p>
        </p:txBody>
      </p:sp>
      <p:sp>
        <p:nvSpPr>
          <p:cNvPr id="4" name="Contenidor de contingut 3"/>
          <p:cNvSpPr>
            <a:spLocks noGrp="1"/>
          </p:cNvSpPr>
          <p:nvPr>
            <p:ph sz="half" idx="2"/>
          </p:nvPr>
        </p:nvSpPr>
        <p:spPr>
          <a:xfrm>
            <a:off x="6084168" y="1725872"/>
            <a:ext cx="2952328" cy="4727464"/>
          </a:xfrm>
        </p:spPr>
        <p:txBody>
          <a:bodyPr/>
          <a:lstStyle/>
          <a:p>
            <a:r>
              <a:rPr lang="ca-ES" sz="1800" dirty="0" smtClean="0"/>
              <a:t>Visualització damunt un servidor de mapes</a:t>
            </a:r>
          </a:p>
          <a:p>
            <a:r>
              <a:rPr lang="ca-ES" sz="1800" dirty="0" smtClean="0"/>
              <a:t>Comparació amb imatges d’altres dates</a:t>
            </a:r>
          </a:p>
          <a:p>
            <a:r>
              <a:rPr lang="ca-ES" sz="1800" dirty="0" smtClean="0"/>
              <a:t>Visualització en 3D mitjançant un MDT</a:t>
            </a:r>
          </a:p>
          <a:p>
            <a:r>
              <a:rPr lang="ca-ES" sz="1800" dirty="0" smtClean="0"/>
              <a:t>Cerques gràfiques</a:t>
            </a:r>
          </a:p>
          <a:p>
            <a:r>
              <a:rPr lang="ca-ES" sz="1800" dirty="0" smtClean="0"/>
              <a:t>Incloure cartografia antiga en visualitzadors</a:t>
            </a:r>
          </a:p>
          <a:p>
            <a:r>
              <a:rPr lang="ca-ES" sz="1800" dirty="0" err="1" smtClean="0"/>
              <a:t>Agregadors</a:t>
            </a:r>
            <a:r>
              <a:rPr lang="ca-ES" sz="1800" dirty="0" smtClean="0"/>
              <a:t> generals de cartografia</a:t>
            </a:r>
            <a:endParaRPr lang="ca-ES" sz="1800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7513" y="1770797"/>
            <a:ext cx="5862639" cy="453852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34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Georeferenciació</a:t>
            </a:r>
            <a:r>
              <a:rPr lang="ca-ES" dirty="0" smtClean="0"/>
              <a:t>: publicació al web</a:t>
            </a:r>
            <a:endParaRPr lang="ca-ES" dirty="0" smtClean="0">
              <a:latin typeface="Helvetica"/>
            </a:endParaRPr>
          </a:p>
        </p:txBody>
      </p:sp>
      <p:sp>
        <p:nvSpPr>
          <p:cNvPr id="36867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>
                <a:latin typeface="Helvetica"/>
              </a:rPr>
              <a:t>Geolocalitzant les col·leccions digitals de museus i arxius                                   Olot, 10 d'octubre de 2013</a:t>
            </a:r>
            <a:endParaRPr lang="ca-ES" smtClean="0">
              <a:latin typeface="Helvetic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15816" y="1735915"/>
            <a:ext cx="5976664" cy="46454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idor de contingut 2"/>
          <p:cNvSpPr>
            <a:spLocks noGrp="1"/>
          </p:cNvSpPr>
          <p:nvPr>
            <p:ph idx="1"/>
          </p:nvPr>
        </p:nvSpPr>
        <p:spPr>
          <a:xfrm>
            <a:off x="0" y="2060848"/>
            <a:ext cx="2843808" cy="2304256"/>
          </a:xfrm>
        </p:spPr>
        <p:txBody>
          <a:bodyPr/>
          <a:lstStyle/>
          <a:p>
            <a:pPr marL="36000" indent="0">
              <a:lnSpc>
                <a:spcPct val="150000"/>
              </a:lnSpc>
              <a:buNone/>
            </a:pPr>
            <a:r>
              <a:rPr lang="ca-ES" sz="1600" dirty="0" smtClean="0"/>
              <a:t>El document es pot visualitzar a Google </a:t>
            </a:r>
            <a:r>
              <a:rPr lang="ca-ES" sz="1600" dirty="0" err="1" smtClean="0"/>
              <a:t>Earth</a:t>
            </a:r>
            <a:r>
              <a:rPr lang="ca-ES" sz="1600" dirty="0" smtClean="0"/>
              <a:t> i a Google </a:t>
            </a:r>
            <a:r>
              <a:rPr lang="ca-ES" sz="1600" dirty="0" err="1" smtClean="0"/>
              <a:t>Maps</a:t>
            </a:r>
            <a:r>
              <a:rPr lang="ca-ES" sz="1600" dirty="0" smtClean="0"/>
              <a:t>.</a:t>
            </a:r>
          </a:p>
        </p:txBody>
      </p:sp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35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Mapes antics al dia</a:t>
            </a:r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es-ES" smtClean="0"/>
              <a:pPr>
                <a:defRPr/>
              </a:pPr>
              <a:t>36</a:t>
            </a:fld>
            <a:endParaRPr lang="es-ES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ca-ES" smtClean="0"/>
              <a:t>Geolocalitzant les col·leccions digitals de museus i arxius                                   Olot, 10 d'octubre de 2013</a:t>
            </a:r>
            <a:endParaRPr lang="ca-ES" dirty="0"/>
          </a:p>
        </p:txBody>
      </p:sp>
      <p:pic>
        <p:nvPicPr>
          <p:cNvPr id="14338" name="Picture 2" descr="E:\usuaris\r.roset\Cartoteca Digital - Visor de materia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700809"/>
            <a:ext cx="2378869" cy="26122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39" name="Picture 3" descr="E:\usuaris\r.roset\Welcome to the Quantum GIS Projec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780928"/>
            <a:ext cx="2378869" cy="23741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0" name="Picture 4" descr="E:\usuaris\r.roset\MapTiler - Map Tile Cutter. Overlay Generator for Google Maps, Google Earth (KML SuperOverlay)..jpg"/>
          <p:cNvPicPr>
            <a:picLocks noChangeAspect="1" noChangeArrowheads="1"/>
          </p:cNvPicPr>
          <p:nvPr/>
        </p:nvPicPr>
        <p:blipFill>
          <a:blip r:embed="rId4" cstate="print"/>
          <a:srcRect b="63920"/>
          <a:stretch>
            <a:fillRect/>
          </a:stretch>
        </p:blipFill>
        <p:spPr bwMode="auto">
          <a:xfrm>
            <a:off x="6300192" y="3861048"/>
            <a:ext cx="2378869" cy="19202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QuadreDeText 14"/>
          <p:cNvSpPr txBox="1"/>
          <p:nvPr/>
        </p:nvSpPr>
        <p:spPr>
          <a:xfrm>
            <a:off x="683568" y="4437112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dirty="0" smtClean="0"/>
              <a:t>Descarregar</a:t>
            </a:r>
            <a:endParaRPr lang="ca-ES" dirty="0"/>
          </a:p>
        </p:txBody>
      </p:sp>
      <p:sp>
        <p:nvSpPr>
          <p:cNvPr id="16" name="QuadreDeText 15"/>
          <p:cNvSpPr txBox="1"/>
          <p:nvPr/>
        </p:nvSpPr>
        <p:spPr>
          <a:xfrm>
            <a:off x="3635896" y="5301208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dirty="0" err="1" smtClean="0"/>
              <a:t>Georeferenciar</a:t>
            </a:r>
            <a:endParaRPr lang="ca-ES" dirty="0"/>
          </a:p>
        </p:txBody>
      </p:sp>
      <p:sp>
        <p:nvSpPr>
          <p:cNvPr id="17" name="QuadreDeText 16"/>
          <p:cNvSpPr txBox="1"/>
          <p:nvPr/>
        </p:nvSpPr>
        <p:spPr>
          <a:xfrm>
            <a:off x="6948264" y="5877272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dirty="0" smtClean="0"/>
              <a:t>Tallar</a:t>
            </a:r>
            <a:endParaRPr lang="ca-ES" dirty="0"/>
          </a:p>
        </p:txBody>
      </p:sp>
      <p:cxnSp>
        <p:nvCxnSpPr>
          <p:cNvPr id="18" name="Connector de fletxa recta 17"/>
          <p:cNvCxnSpPr>
            <a:stCxn id="14338" idx="3"/>
          </p:cNvCxnSpPr>
          <p:nvPr/>
        </p:nvCxnSpPr>
        <p:spPr bwMode="auto">
          <a:xfrm>
            <a:off x="2486373" y="3006925"/>
            <a:ext cx="645467" cy="6203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 de fletxa recta 21"/>
          <p:cNvCxnSpPr/>
          <p:nvPr/>
        </p:nvCxnSpPr>
        <p:spPr bwMode="auto">
          <a:xfrm>
            <a:off x="5508104" y="4005064"/>
            <a:ext cx="792088" cy="3708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2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Mapes antics al dia</a:t>
            </a:r>
            <a:endParaRPr lang="ca-ES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es-ES" smtClean="0"/>
              <a:pPr>
                <a:defRPr/>
              </a:pPr>
              <a:t>37</a:t>
            </a:fld>
            <a:endParaRPr lang="es-ES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ca-ES" smtClean="0"/>
              <a:t>Geolocalitzant les col·leccions digitals de museus i arxius                                   Olot, 10 d'octubre de 2013</a:t>
            </a:r>
            <a:endParaRPr lang="ca-ES" dirty="0"/>
          </a:p>
        </p:txBody>
      </p:sp>
      <p:sp>
        <p:nvSpPr>
          <p:cNvPr id="10" name="QuadreDeText 9"/>
          <p:cNvSpPr txBox="1"/>
          <p:nvPr/>
        </p:nvSpPr>
        <p:spPr>
          <a:xfrm>
            <a:off x="4427984" y="6248345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dirty="0" smtClean="0"/>
              <a:t>Veure !</a:t>
            </a:r>
            <a:endParaRPr lang="ca-ES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1772816"/>
            <a:ext cx="5688632" cy="44038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764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Eines i procediments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0" y="1844824"/>
            <a:ext cx="3995936" cy="2880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600" b="0" dirty="0" smtClean="0">
                <a:latin typeface="Helvetica" pitchFamily="34" charset="0"/>
              </a:rPr>
              <a:t>Roset, R.; Ramos, N. (2012): </a:t>
            </a:r>
          </a:p>
          <a:p>
            <a:pPr algn="l">
              <a:lnSpc>
                <a:spcPct val="100000"/>
              </a:lnSpc>
            </a:pPr>
            <a:r>
              <a:rPr lang="ca-ES" sz="1600" dirty="0" smtClean="0">
                <a:latin typeface="Helvetica" pitchFamily="34" charset="0"/>
              </a:rPr>
              <a:t>Georeferenciación de </a:t>
            </a:r>
            <a:r>
              <a:rPr lang="ca-ES" sz="1600" dirty="0" err="1" smtClean="0">
                <a:latin typeface="Helvetica" pitchFamily="34" charset="0"/>
              </a:rPr>
              <a:t>mapas</a:t>
            </a:r>
            <a:r>
              <a:rPr lang="ca-ES" sz="1600" dirty="0" smtClean="0">
                <a:latin typeface="Helvetica" pitchFamily="34" charset="0"/>
              </a:rPr>
              <a:t> </a:t>
            </a:r>
            <a:r>
              <a:rPr lang="ca-ES" sz="1600" dirty="0" err="1" smtClean="0">
                <a:latin typeface="Helvetica" pitchFamily="34" charset="0"/>
              </a:rPr>
              <a:t>antiguos</a:t>
            </a:r>
            <a:r>
              <a:rPr lang="ca-ES" sz="1600" dirty="0" smtClean="0">
                <a:latin typeface="Helvetica" pitchFamily="34" charset="0"/>
              </a:rPr>
              <a:t> con </a:t>
            </a:r>
            <a:r>
              <a:rPr lang="ca-ES" sz="1600" dirty="0" err="1" smtClean="0">
                <a:latin typeface="Helvetica" pitchFamily="34" charset="0"/>
              </a:rPr>
              <a:t>herramientas</a:t>
            </a:r>
            <a:r>
              <a:rPr lang="ca-ES" sz="1600" dirty="0" smtClean="0">
                <a:latin typeface="Helvetica" pitchFamily="34" charset="0"/>
              </a:rPr>
              <a:t> de </a:t>
            </a:r>
            <a:r>
              <a:rPr lang="ca-ES" sz="1600" dirty="0" err="1" smtClean="0">
                <a:latin typeface="Helvetica" pitchFamily="34" charset="0"/>
              </a:rPr>
              <a:t>código</a:t>
            </a:r>
            <a:r>
              <a:rPr lang="ca-ES" sz="1600" dirty="0" smtClean="0">
                <a:latin typeface="Helvetica" pitchFamily="34" charset="0"/>
              </a:rPr>
              <a:t> </a:t>
            </a:r>
            <a:r>
              <a:rPr lang="ca-ES" sz="1600" dirty="0" err="1" smtClean="0">
                <a:latin typeface="Helvetica" pitchFamily="34" charset="0"/>
              </a:rPr>
              <a:t>abierto</a:t>
            </a:r>
            <a:r>
              <a:rPr lang="ca-ES" sz="1600" dirty="0" smtClean="0">
                <a:latin typeface="Helvetica" pitchFamily="34" charset="0"/>
              </a:rPr>
              <a:t>. Un caso </a:t>
            </a:r>
            <a:r>
              <a:rPr lang="ca-ES" sz="1600" dirty="0" err="1" smtClean="0">
                <a:latin typeface="Helvetica" pitchFamily="34" charset="0"/>
              </a:rPr>
              <a:t>práctico</a:t>
            </a:r>
            <a:r>
              <a:rPr lang="ca-ES" sz="1600" dirty="0" smtClean="0">
                <a:latin typeface="Helvetica" pitchFamily="34" charset="0"/>
              </a:rPr>
              <a:t> </a:t>
            </a:r>
            <a:r>
              <a:rPr lang="ca-ES" sz="1600" b="0" dirty="0" smtClean="0">
                <a:latin typeface="Helvetica" pitchFamily="34" charset="0"/>
              </a:rPr>
              <a:t>.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4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4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4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sz="1400" b="0" dirty="0" smtClean="0"/>
              <a:t>Revista Catalana de Geografia</a:t>
            </a:r>
            <a:br>
              <a:rPr lang="ca-ES" sz="1400" b="0" dirty="0" smtClean="0"/>
            </a:br>
            <a:r>
              <a:rPr lang="ca-ES" sz="1400" b="0" dirty="0" smtClean="0"/>
              <a:t>IV època / volum XVII / núm. 45 / juny 2012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sz="1400" b="0" dirty="0" smtClean="0"/>
              <a:t> </a:t>
            </a:r>
            <a:r>
              <a:rPr lang="ca-ES" sz="1600" b="0" dirty="0" smtClean="0">
                <a:latin typeface="Helvetica" pitchFamily="34" charset="0"/>
              </a:rPr>
              <a:t/>
            </a:r>
            <a:br>
              <a:rPr lang="ca-ES" sz="1600" b="0" dirty="0" smtClean="0">
                <a:latin typeface="Helvetica" pitchFamily="34" charset="0"/>
              </a:rPr>
            </a:br>
            <a:r>
              <a:rPr lang="ca-ES" sz="1400" dirty="0" smtClean="0">
                <a:hlinkClick r:id="rId2"/>
              </a:rPr>
              <a:t>http://www.rcg.cat/articles.php?id=237</a:t>
            </a:r>
            <a:endParaRPr lang="ca-ES" sz="1400" b="0" dirty="0">
              <a:latin typeface="Helvetica" pitchFamily="34" charset="0"/>
            </a:endParaRPr>
          </a:p>
        </p:txBody>
      </p:sp>
      <p:pic>
        <p:nvPicPr>
          <p:cNvPr id="4" name="Picture 2" descr="E:\usuaris\r.roset\Revista Catalana de Geografi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476672"/>
            <a:ext cx="4757738" cy="58326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38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6552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Bounding</a:t>
            </a:r>
            <a:r>
              <a:rPr lang="ca-ES" dirty="0" smtClean="0"/>
              <a:t> box (</a:t>
            </a:r>
            <a:r>
              <a:rPr lang="ca-ES" dirty="0" err="1" smtClean="0"/>
              <a:t>bbox</a:t>
            </a:r>
            <a:r>
              <a:rPr lang="ca-ES" dirty="0" smtClean="0"/>
              <a:t>)</a:t>
            </a:r>
            <a:endParaRPr lang="ca-ES" dirty="0"/>
          </a:p>
        </p:txBody>
      </p:sp>
      <p:sp>
        <p:nvSpPr>
          <p:cNvPr id="4" name="Contenidor de contingut 3"/>
          <p:cNvSpPr>
            <a:spLocks noGrp="1"/>
          </p:cNvSpPr>
          <p:nvPr>
            <p:ph sz="half" idx="2"/>
          </p:nvPr>
        </p:nvSpPr>
        <p:spPr>
          <a:xfrm>
            <a:off x="0" y="1700808"/>
            <a:ext cx="3275856" cy="115212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Rectangle contenidor d’un polígon</a:t>
            </a:r>
          </a:p>
          <a:p>
            <a:pPr marL="0" indent="0">
              <a:spcBef>
                <a:spcPts val="0"/>
              </a:spcBef>
              <a:buNone/>
            </a:pPr>
            <a:endParaRPr lang="ca-ES" sz="18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8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800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23554" name="Picture 2" descr="E:\usuaris\r.roset\lloret - Google Map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75856" y="1683701"/>
            <a:ext cx="5760640" cy="472450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 bwMode="auto">
          <a:xfrm>
            <a:off x="5076056" y="2852936"/>
            <a:ext cx="2232248" cy="201622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19100" marR="0" indent="-419100" algn="just" defTabSz="914400" rtl="0" eaLnBrk="1" fontAlgn="base" latinLnBrk="0" hangingPunct="1">
              <a:lnSpc>
                <a:spcPct val="160000"/>
              </a:lnSpc>
              <a:spcBef>
                <a:spcPct val="20000"/>
              </a:spcBef>
              <a:spcAft>
                <a:spcPct val="50000"/>
              </a:spcAft>
              <a:buClrTx/>
              <a:buSzTx/>
              <a:buFontTx/>
              <a:buNone/>
              <a:tabLst/>
            </a:pPr>
            <a:endParaRPr kumimoji="0" lang="ca-ES" sz="1200" b="1" i="0" u="none" strike="noStrike" cap="none" normalizeH="0" baseline="0" dirty="0" smtClean="0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latin typeface="Arial" charset="0"/>
            </a:endParaRPr>
          </a:p>
        </p:txBody>
      </p:sp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39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>
          <a:xfrm>
            <a:off x="0" y="358775"/>
            <a:ext cx="8784000" cy="1054001"/>
          </a:xfrm>
        </p:spPr>
        <p:txBody>
          <a:bodyPr/>
          <a:lstStyle/>
          <a:p>
            <a:r>
              <a:rPr lang="ca-ES" dirty="0" smtClean="0"/>
              <a:t>Del topònim a les coordenades: la </a:t>
            </a:r>
            <a:r>
              <a:rPr lang="ca-ES" dirty="0" err="1" smtClean="0"/>
              <a:t>georeferenciació</a:t>
            </a:r>
            <a:r>
              <a:rPr lang="ca-ES" dirty="0" smtClean="0"/>
              <a:t> </a:t>
            </a:r>
            <a:endParaRPr lang="ca-ES" dirty="0"/>
          </a:p>
        </p:txBody>
      </p:sp>
      <p:sp>
        <p:nvSpPr>
          <p:cNvPr id="6" name="QuadreDeText 5"/>
          <p:cNvSpPr txBox="1"/>
          <p:nvPr/>
        </p:nvSpPr>
        <p:spPr>
          <a:xfrm>
            <a:off x="1403648" y="2348880"/>
            <a:ext cx="5551520" cy="2751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buNone/>
            </a:pPr>
            <a:r>
              <a:rPr lang="ca-ES" sz="1600" b="0" dirty="0" smtClean="0"/>
              <a:t>El cas del patrimoni literari: del territori a la cartografia</a:t>
            </a:r>
          </a:p>
          <a:p>
            <a:pPr marL="990600" lvl="2" indent="-342900">
              <a:buAutoNum type="arabicParenR"/>
            </a:pPr>
            <a:r>
              <a:rPr lang="ca-ES" sz="1600" b="0" dirty="0" smtClean="0"/>
              <a:t>Hem posat un paisatge a un text</a:t>
            </a:r>
          </a:p>
          <a:p>
            <a:pPr marL="990600" lvl="2" indent="-342900">
              <a:buAutoNum type="arabicParenR"/>
            </a:pPr>
            <a:r>
              <a:rPr lang="ca-ES" sz="1600" b="0" dirty="0" smtClean="0"/>
              <a:t>Posem el paisatge en el mapa</a:t>
            </a:r>
          </a:p>
          <a:p>
            <a:pPr marL="990600" lvl="2" indent="-342900">
              <a:buAutoNum type="arabicParenR"/>
            </a:pPr>
            <a:r>
              <a:rPr lang="ca-ES" sz="1600" b="0" dirty="0" smtClean="0"/>
              <a:t>Donem coordenades al text</a:t>
            </a:r>
          </a:p>
          <a:p>
            <a:endParaRPr lang="ca-ES" sz="1600" b="0" dirty="0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4</a:t>
            </a:fld>
            <a:endParaRPr lang="ca-ES" dirty="0"/>
          </a:p>
        </p:txBody>
      </p:sp>
      <p:sp>
        <p:nvSpPr>
          <p:cNvPr id="8" name="Contenidor de peu de pàgina 4"/>
          <p:cNvSpPr>
            <a:spLocks noGrp="1"/>
          </p:cNvSpPr>
          <p:nvPr>
            <p:ph type="ftr" sz="quarter" idx="14"/>
          </p:nvPr>
        </p:nvSpPr>
        <p:spPr>
          <a:xfrm>
            <a:off x="0" y="6494463"/>
            <a:ext cx="8786841" cy="360362"/>
          </a:xfrm>
        </p:spPr>
        <p:txBody>
          <a:bodyPr lIns="360000" rIns="360000"/>
          <a:lstStyle/>
          <a:p>
            <a:r>
              <a:rPr lang="ca-ES" smtClean="0"/>
              <a:t>Geolocalitzant les col·leccions digitals de museus i arxius                                   Olot, 10 d'octubre de 2013</a:t>
            </a:r>
            <a:endParaRPr lang="ca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mtClean="0"/>
              <a:t>Geometadades</a:t>
            </a:r>
            <a:endParaRPr lang="ca-ES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es-ES" smtClean="0"/>
              <a:pPr>
                <a:defRPr/>
              </a:pPr>
              <a:t>40</a:t>
            </a:fld>
            <a:endParaRPr lang="es-E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355976" y="820372"/>
            <a:ext cx="4176464" cy="78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ca-ES" sz="1400" b="0" dirty="0" smtClean="0"/>
              <a:t>Generació de </a:t>
            </a:r>
            <a:r>
              <a:rPr lang="ca-ES" sz="1400" b="0" dirty="0" err="1" smtClean="0"/>
              <a:t>geometadades</a:t>
            </a:r>
            <a:r>
              <a:rPr lang="ca-ES" sz="1400" b="0" dirty="0" smtClean="0"/>
              <a:t> MARC a partir de </a:t>
            </a:r>
            <a:r>
              <a:rPr lang="ca-ES" sz="1400" b="0" dirty="0"/>
              <a:t>mapa (</a:t>
            </a:r>
            <a:r>
              <a:rPr lang="ca-ES" sz="1400" b="0" dirty="0">
                <a:hlinkClick r:id="rId2"/>
              </a:rPr>
              <a:t>http://www.geoparser.com</a:t>
            </a:r>
            <a:r>
              <a:rPr lang="ca-ES" sz="1400" b="0" dirty="0" smtClean="0">
                <a:hlinkClick r:id="rId2"/>
              </a:rPr>
              <a:t>/</a:t>
            </a:r>
            <a:r>
              <a:rPr lang="ca-ES" sz="1400" b="0" dirty="0"/>
              <a:t>)</a:t>
            </a:r>
          </a:p>
        </p:txBody>
      </p:sp>
      <p:pic>
        <p:nvPicPr>
          <p:cNvPr id="70658" name="Picture 2" descr="E:\usuaris\r.roset\Geoparser - Assign location to a bibliographic reco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0803" y="1700808"/>
            <a:ext cx="7371637" cy="4680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48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Estil </a:t>
            </a:r>
            <a:r>
              <a:rPr lang="ca-ES" dirty="0" err="1" smtClean="0"/>
              <a:t>Wikipedia</a:t>
            </a:r>
            <a:endParaRPr lang="ca-ES" dirty="0"/>
          </a:p>
        </p:txBody>
      </p:sp>
      <p:sp>
        <p:nvSpPr>
          <p:cNvPr id="4" name="Contenidor de contingut 3"/>
          <p:cNvSpPr>
            <a:spLocks noGrp="1"/>
          </p:cNvSpPr>
          <p:nvPr>
            <p:ph sz="half" idx="2"/>
          </p:nvPr>
        </p:nvSpPr>
        <p:spPr>
          <a:xfrm>
            <a:off x="179512" y="1628800"/>
            <a:ext cx="3960440" cy="4752528"/>
          </a:xfrm>
        </p:spPr>
        <p:txBody>
          <a:bodyPr/>
          <a:lstStyle/>
          <a:p>
            <a:r>
              <a:rPr lang="en-US" dirty="0" smtClean="0"/>
              <a:t>Degrees, minutes and seconds must be separated by </a:t>
            </a:r>
            <a:r>
              <a:rPr lang="en-US" dirty="0" smtClean="0">
                <a:hlinkClick r:id="rId2" tooltip="Vertical bar"/>
              </a:rPr>
              <a:t>a pipe ("|")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3" tooltip="Geodetic system"/>
              </a:rPr>
              <a:t>Map datum</a:t>
            </a:r>
            <a:r>
              <a:rPr lang="en-US" dirty="0" smtClean="0"/>
              <a:t> must be WGS84 (except for off-earth bodies).</a:t>
            </a:r>
          </a:p>
          <a:p>
            <a:r>
              <a:rPr lang="en-US" dirty="0" smtClean="0"/>
              <a:t>Avoid </a:t>
            </a:r>
            <a:r>
              <a:rPr lang="en-US" dirty="0" smtClean="0">
                <a:hlinkClick r:id="rId4" tooltip="Wikipedia:WikiProject Geographical coordinates"/>
              </a:rPr>
              <a:t>excessive precision</a:t>
            </a:r>
            <a:r>
              <a:rPr lang="en-US" dirty="0" smtClean="0"/>
              <a:t> (0.0001° is &lt;11 m, 1″ is &lt;31 m).</a:t>
            </a:r>
          </a:p>
          <a:p>
            <a:r>
              <a:rPr lang="en-US" dirty="0" smtClean="0"/>
              <a:t>Latitude (N/S) must appear before longitude (E/W).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200" dirty="0" smtClean="0">
                <a:hlinkClick r:id="rId4"/>
              </a:rPr>
              <a:t>http://en.wikipedia.org/wiki/Wikipedia:WikiProject_Geographical_coordinates</a:t>
            </a:r>
            <a:endParaRPr lang="ca-ES" sz="1200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20483" name="Picture 3" descr="E:\usuaris\r.roset\Wikipedia-Manual of Style-Dates and numbers - Wikipedia, the free encyclopedi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283968" y="476672"/>
            <a:ext cx="4670738" cy="59046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41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16386" name="Picture 2" descr="E:\usuaris\r.roset\Wikipedia Map  Visual.ly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51578" y="476672"/>
            <a:ext cx="8396886" cy="58326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42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16387" name="Picture 3" descr="E:\usuaris\r.roset\Wikipedia Map  Visual.ly(1)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8" y="476672"/>
            <a:ext cx="8427720" cy="585406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43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Les experiències col·laboratives</a:t>
            </a:r>
            <a:endParaRPr lang="ca-ES" dirty="0"/>
          </a:p>
        </p:txBody>
      </p:sp>
      <p:sp>
        <p:nvSpPr>
          <p:cNvPr id="3" name="Contenidor de contingut 2"/>
          <p:cNvSpPr>
            <a:spLocks noGrp="1"/>
          </p:cNvSpPr>
          <p:nvPr>
            <p:ph sz="half" idx="1"/>
          </p:nvPr>
        </p:nvSpPr>
        <p:spPr>
          <a:xfrm>
            <a:off x="714348" y="2000240"/>
            <a:ext cx="7890100" cy="4140000"/>
          </a:xfrm>
        </p:spPr>
        <p:txBody>
          <a:bodyPr/>
          <a:lstStyle/>
          <a:p>
            <a:r>
              <a:rPr lang="ca-ES" dirty="0" smtClean="0"/>
              <a:t>Animeu els usuaris a participar en la </a:t>
            </a:r>
            <a:r>
              <a:rPr lang="ca-ES" dirty="0" err="1" smtClean="0"/>
              <a:t>georeferenciació</a:t>
            </a:r>
            <a:r>
              <a:rPr lang="ca-ES" dirty="0" smtClean="0"/>
              <a:t> de la web</a:t>
            </a:r>
          </a:p>
          <a:p>
            <a:pPr lvl="1"/>
            <a:r>
              <a:rPr lang="ca-ES" dirty="0" smtClean="0"/>
              <a:t>Definint els punts geogràfics destacats</a:t>
            </a:r>
          </a:p>
          <a:p>
            <a:pPr lvl="1"/>
            <a:r>
              <a:rPr lang="ca-ES" dirty="0" smtClean="0"/>
              <a:t>Afegint-hi textos, fotografies, informació natural o turística, etc </a:t>
            </a:r>
          </a:p>
          <a:p>
            <a:pPr lvl="1"/>
            <a:endParaRPr lang="ca-ES" dirty="0" smtClean="0"/>
          </a:p>
          <a:p>
            <a:r>
              <a:rPr lang="ca-ES" dirty="0" smtClean="0"/>
              <a:t>Requereix:</a:t>
            </a:r>
          </a:p>
          <a:p>
            <a:pPr lvl="1"/>
            <a:r>
              <a:rPr lang="ca-ES" dirty="0" smtClean="0"/>
              <a:t>Control per part del promotor (certesa, rigor, qualitat, etc.)</a:t>
            </a:r>
          </a:p>
          <a:p>
            <a:pPr lvl="1"/>
            <a:endParaRPr lang="ca-ES" dirty="0" smtClean="0"/>
          </a:p>
          <a:p>
            <a:r>
              <a:rPr lang="ca-ES" dirty="0" smtClean="0"/>
              <a:t>Com es pot fer?</a:t>
            </a:r>
          </a:p>
          <a:p>
            <a:pPr lvl="1">
              <a:buNone/>
            </a:pPr>
            <a:endParaRPr lang="ca-ES" dirty="0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44</a:t>
            </a:fld>
            <a:endParaRPr lang="ca-E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mtClean="0"/>
              <a:t>El Georeferencer a la Cartoteca de l’ICC</a:t>
            </a:r>
            <a:endParaRPr lang="ca-ES"/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714375" y="1797670"/>
            <a:ext cx="7704138" cy="4583658"/>
          </a:xfrm>
        </p:spPr>
        <p:txBody>
          <a:bodyPr/>
          <a:lstStyle/>
          <a:p>
            <a:r>
              <a:rPr lang="ca-ES" sz="1600" smtClean="0"/>
              <a:t>Després d’unes primeres proves de georeferenciació manual es va veure que una digitalització massiva dels mapes de la cartoteca requeria mols recursos</a:t>
            </a:r>
          </a:p>
          <a:p>
            <a:r>
              <a:rPr lang="ca-ES" sz="1600" smtClean="0"/>
              <a:t>Es va valorar positivament la utilització d’una fòrmula de crowdsourcing</a:t>
            </a:r>
          </a:p>
          <a:p>
            <a:r>
              <a:rPr lang="ca-ES" sz="1600" smtClean="0"/>
              <a:t>Avantatges</a:t>
            </a:r>
          </a:p>
          <a:p>
            <a:pPr lvl="1"/>
            <a:r>
              <a:rPr lang="ca-ES" smtClean="0"/>
              <a:t>És molt fàcil d’utilitzar</a:t>
            </a:r>
          </a:p>
          <a:p>
            <a:pPr lvl="1"/>
            <a:r>
              <a:rPr lang="ca-ES" smtClean="0"/>
              <a:t>Els usuaris fan la georeferenciació i s’obtenen beneficis per ambdues parts</a:t>
            </a:r>
          </a:p>
          <a:p>
            <a:pPr lvl="1"/>
            <a:r>
              <a:rPr lang="ca-ES" smtClean="0"/>
              <a:t>Permet georeferenciar un nombre gran de documents</a:t>
            </a:r>
          </a:p>
          <a:p>
            <a:pPr lvl="1"/>
            <a:r>
              <a:rPr lang="ca-ES" smtClean="0"/>
              <a:t>En cas d’èxit de la prova pilot es pot traslladar l’execució i les dades a l’entorn del client</a:t>
            </a:r>
          </a:p>
          <a:p>
            <a:r>
              <a:rPr lang="ca-ES" sz="1600" smtClean="0"/>
              <a:t>Inconvenients</a:t>
            </a:r>
          </a:p>
          <a:p>
            <a:pPr lvl="1"/>
            <a:r>
              <a:rPr lang="ca-ES" smtClean="0"/>
              <a:t>És un servei que cal contractar </a:t>
            </a:r>
          </a:p>
          <a:p>
            <a:pPr lvl="1"/>
            <a:r>
              <a:rPr lang="ca-ES" smtClean="0"/>
              <a:t>Les dades resideixen en el núvol del proveïdor del servei durant la prova pilot</a:t>
            </a:r>
          </a:p>
          <a:p>
            <a:pPr lvl="1"/>
            <a:r>
              <a:rPr lang="ca-ES" smtClean="0"/>
              <a:t>Cal comprovar la qualitat de les georeferències</a:t>
            </a:r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45</a:t>
            </a:fld>
            <a:endParaRPr lang="ca-ES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mtClean="0"/>
              <a:t>El Georeferencer a la Cartoteca de l’ICC</a:t>
            </a:r>
            <a:endParaRPr lang="ca-ES"/>
          </a:p>
        </p:txBody>
      </p:sp>
      <p:sp>
        <p:nvSpPr>
          <p:cNvPr id="3" name="Contenidor de contingut 2"/>
          <p:cNvSpPr>
            <a:spLocks noGrp="1"/>
          </p:cNvSpPr>
          <p:nvPr>
            <p:ph idx="1"/>
          </p:nvPr>
        </p:nvSpPr>
        <p:spPr>
          <a:xfrm>
            <a:off x="107504" y="1628800"/>
            <a:ext cx="8928992" cy="72008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ca-ES" sz="1400" smtClean="0"/>
              <a:t>Projecte pilot d’un any de durada per al qual s’ha triat 999 documents de les col·leccions d’Àfrica, d’Amèrica, Catalunya, Espanya, Europa, fons FECSA, fons Monés, fotoplànols, minutes municipals i mapes de tot el món.</a:t>
            </a:r>
            <a:endParaRPr lang="ca-ES" sz="140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46</a:t>
            </a:fld>
            <a:endParaRPr lang="ca-ES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 dirty="0"/>
          </a:p>
        </p:txBody>
      </p:sp>
      <p:pic>
        <p:nvPicPr>
          <p:cNvPr id="14338" name="Picture 2" descr="E:\usuaris\r.roset\africa_RM.83776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32080" y="2573331"/>
            <a:ext cx="1669694" cy="222382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39" name="Picture 3" descr="E:\usuaris\r.roset\america_RM.41879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32280" y="2789355"/>
            <a:ext cx="1400861" cy="10680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0" name="Picture 4" descr="E:\usuaris\r.roset\catalunya_RM.164834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816456" y="2492896"/>
            <a:ext cx="2267712" cy="161007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1" name="Picture 5" descr="E:\usuaris\r.roset\espanya_RM.26336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264728" y="2564904"/>
            <a:ext cx="2267712" cy="187196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2" name="Picture 6" descr="E:\usuaris\r.roset\europa_RM.63012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864128" y="4149080"/>
            <a:ext cx="2556662" cy="20574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3" name="Picture 7" descr="E:\usuaris\r.roset\fotoplanols_2175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1800232" y="3933056"/>
            <a:ext cx="3251200" cy="898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4" name="Picture 8" descr="E:\usuaris\r.roset\minutes_RM.118410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6480752" y="4365104"/>
            <a:ext cx="1363553" cy="18200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345" name="Picture 9" descr="E:\usuaris\r.roset\scm_RM.36323.jp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4608544" y="4653136"/>
            <a:ext cx="1640129" cy="16511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47</a:t>
            </a:fld>
            <a:endParaRPr lang="ca-ES"/>
          </a:p>
        </p:txBody>
      </p:sp>
      <p:sp>
        <p:nvSpPr>
          <p:cNvPr id="20" name="Contenidor de peu de pàgina 5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786813" cy="360362"/>
          </a:xfrm>
        </p:spPr>
        <p:txBody>
          <a:bodyPr lIns="360000" rIns="360000"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pic>
        <p:nvPicPr>
          <p:cNvPr id="24578" name="Picture 2" descr="E:\usuaris\r.roset\Cartoteca Digital- mapes i fotografies antigues de Catalunya i tot el món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07504" y="476672"/>
            <a:ext cx="5071753" cy="55446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579" name="Picture 3" descr="E:\usuaris\r.roset\help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44008" y="764704"/>
            <a:ext cx="2072134" cy="56166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idor de contingut 2"/>
          <p:cNvSpPr>
            <a:spLocks noGrp="1"/>
          </p:cNvSpPr>
          <p:nvPr>
            <p:ph idx="1"/>
          </p:nvPr>
        </p:nvSpPr>
        <p:spPr>
          <a:xfrm>
            <a:off x="6804248" y="1844824"/>
            <a:ext cx="2232248" cy="1080120"/>
          </a:xfrm>
        </p:spPr>
        <p:txBody>
          <a:bodyPr/>
          <a:lstStyle/>
          <a:p>
            <a:pPr marL="36000" indent="0">
              <a:buNone/>
            </a:pPr>
            <a:r>
              <a:rPr lang="ca-ES" sz="1600" smtClean="0"/>
              <a:t>Aspecte de la pàgina d’inici del Georeferencer i de la pàgina d’ajuda.</a:t>
            </a:r>
            <a:endParaRPr lang="ca-E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48</a:t>
            </a:fld>
            <a:endParaRPr lang="ca-ES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6" name="Títol 1"/>
          <p:cNvSpPr>
            <a:spLocks noGrp="1"/>
          </p:cNvSpPr>
          <p:nvPr>
            <p:ph type="title"/>
          </p:nvPr>
        </p:nvSpPr>
        <p:spPr>
          <a:xfrm>
            <a:off x="0" y="358775"/>
            <a:ext cx="4175125" cy="1258888"/>
          </a:xfrm>
        </p:spPr>
        <p:txBody>
          <a:bodyPr/>
          <a:lstStyle/>
          <a:p>
            <a:r>
              <a:rPr lang="ca-ES" smtClean="0"/>
              <a:t>Resultats de la prova pilot</a:t>
            </a:r>
            <a:endParaRPr lang="ca-ES"/>
          </a:p>
        </p:txBody>
      </p:sp>
      <p:graphicFrame>
        <p:nvGraphicFramePr>
          <p:cNvPr id="7" name="Taula 6"/>
          <p:cNvGraphicFramePr>
            <a:graphicFrameLocks noGrp="1"/>
          </p:cNvGraphicFramePr>
          <p:nvPr/>
        </p:nvGraphicFramePr>
        <p:xfrm>
          <a:off x="251520" y="1988839"/>
          <a:ext cx="8424936" cy="3888433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5595481"/>
                <a:gridCol w="2829455"/>
              </a:tblGrid>
              <a:tr h="7332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a-ES" sz="24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Xifra</a:t>
                      </a:r>
                      <a:r>
                        <a:rPr lang="ca-ES" sz="2400" baseline="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+mn-lt"/>
                          <a:ea typeface="+mn-ea"/>
                        </a:rPr>
                        <a:t> total de punts de control (GCP) assignats</a:t>
                      </a:r>
                      <a:endParaRPr lang="ca-ES" sz="2400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s-ES" sz="240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16.154</a:t>
                      </a:r>
                      <a:endParaRPr lang="ca-ES" sz="2400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</a:tr>
              <a:tr h="5258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Mitjana de GCP/document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16,17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</a:tr>
              <a:tr h="5258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a-ES" sz="24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Màxim número de GCP</a:t>
                      </a:r>
                      <a:endParaRPr lang="ca-ES" sz="2400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246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</a:tr>
              <a:tr h="5258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Mínim número de GCP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</a:tr>
              <a:tr h="5258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Participants diferents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88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</a:tr>
              <a:tr h="5258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Durada en dies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24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</a:tr>
              <a:tr h="5258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ca-ES" sz="2400" noProof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Documents georeferenciats</a:t>
                      </a:r>
                      <a:endParaRPr lang="ca-ES" sz="2400" noProof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ca-ES" sz="2400" noProof="0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999</a:t>
                      </a:r>
                      <a:endParaRPr lang="ca-ES" sz="2400" noProof="0" dirty="0">
                        <a:solidFill>
                          <a:schemeClr val="bg2">
                            <a:lumMod val="50000"/>
                          </a:schemeClr>
                        </a:solidFill>
                        <a:latin typeface="+mj-lt"/>
                        <a:ea typeface="Times New Roman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es-ES" smtClean="0"/>
              <a:pPr>
                <a:defRPr/>
              </a:pPr>
              <a:t>49</a:t>
            </a:fld>
            <a:endParaRPr lang="es-ES"/>
          </a:p>
        </p:txBody>
      </p:sp>
      <p:sp>
        <p:nvSpPr>
          <p:cNvPr id="5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 dirty="0"/>
          </a:p>
        </p:txBody>
      </p:sp>
      <p:pic>
        <p:nvPicPr>
          <p:cNvPr id="2" name="Imagen 1" descr="Spain = España - II - 1845 - J. &amp; C. Walker sculp. - Georeferenc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9144000" cy="597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z="2000" dirty="0" smtClean="0"/>
              <a:t>[quasi]Tot es pot </a:t>
            </a:r>
            <a:r>
              <a:rPr lang="ca-ES" sz="2000" dirty="0" err="1" smtClean="0"/>
              <a:t>georeferenciar</a:t>
            </a:r>
            <a:endParaRPr lang="ca-ES" sz="2000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18434" name="Picture 2" descr="E:\usuaris\r.roset\Áreas de distribución  NomenPlantor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881634" y="1700808"/>
            <a:ext cx="5938838" cy="4680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contingut 3"/>
          <p:cNvSpPr>
            <a:spLocks noGrp="1"/>
          </p:cNvSpPr>
          <p:nvPr>
            <p:ph sz="half" idx="2"/>
          </p:nvPr>
        </p:nvSpPr>
        <p:spPr>
          <a:xfrm>
            <a:off x="179512" y="1628800"/>
            <a:ext cx="2520280" cy="429541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pt-BR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err="1" smtClean="0"/>
              <a:t>Nomeplantor</a:t>
            </a:r>
            <a:r>
              <a:rPr lang="ca-ES" sz="1600" dirty="0" smtClean="0"/>
              <a:t>, el mapa de distribució dels taxons de les espècies vegetals a Espanya.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En aquest exemple el “</a:t>
            </a:r>
            <a:r>
              <a:rPr lang="ca-ES" sz="1600" dirty="0" err="1" smtClean="0"/>
              <a:t>Pinus</a:t>
            </a:r>
            <a:r>
              <a:rPr lang="ca-ES" sz="1600" dirty="0" smtClean="0"/>
              <a:t> </a:t>
            </a:r>
            <a:r>
              <a:rPr lang="ca-ES" sz="1600" dirty="0" err="1" smtClean="0"/>
              <a:t>pinaster</a:t>
            </a:r>
            <a:r>
              <a:rPr lang="ca-ES" sz="1600" dirty="0" smtClean="0"/>
              <a:t>”, també conegut com Pi Marítim.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200" dirty="0" smtClean="0">
                <a:hlinkClick r:id="rId3"/>
              </a:rPr>
              <a:t>http://www.nomenplantor.com/</a:t>
            </a:r>
            <a:r>
              <a:rPr lang="ca-ES" sz="1200" dirty="0" smtClean="0"/>
              <a:t> </a:t>
            </a:r>
            <a:endParaRPr lang="ca-ES" sz="1200" dirty="0"/>
          </a:p>
        </p:txBody>
      </p:sp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Gamification</a:t>
            </a:r>
            <a:r>
              <a:rPr lang="ca-ES" dirty="0" smtClean="0"/>
              <a:t> </a:t>
            </a:r>
            <a:r>
              <a:rPr lang="ca-ES" sz="1800" dirty="0" smtClean="0"/>
              <a:t>(</a:t>
            </a:r>
            <a:r>
              <a:rPr lang="ca-ES" sz="1800" dirty="0" err="1" smtClean="0"/>
              <a:t>joquificació</a:t>
            </a:r>
            <a:r>
              <a:rPr lang="ca-ES" sz="1800" dirty="0" smtClean="0"/>
              <a:t>?)</a:t>
            </a:r>
            <a:endParaRPr lang="ca-ES" sz="1800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50</a:t>
            </a:fld>
            <a:endParaRPr lang="ca-ES"/>
          </a:p>
        </p:txBody>
      </p:sp>
      <p:sp>
        <p:nvSpPr>
          <p:cNvPr id="20" name="Contenidor de peu de pàgina 5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786813" cy="360362"/>
          </a:xfrm>
        </p:spPr>
        <p:txBody>
          <a:bodyPr lIns="360000" rIns="360000"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9" name="Rectangle 8"/>
          <p:cNvSpPr/>
          <p:nvPr/>
        </p:nvSpPr>
        <p:spPr>
          <a:xfrm>
            <a:off x="35496" y="1916832"/>
            <a:ext cx="4536504" cy="1766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600" b="0" dirty="0" smtClean="0"/>
              <a:t>El joc i la competició com a motors per afavorir la participació.</a:t>
            </a:r>
          </a:p>
          <a:p>
            <a:pPr algn="l">
              <a:lnSpc>
                <a:spcPct val="100000"/>
              </a:lnSpc>
            </a:pPr>
            <a:r>
              <a:rPr lang="ca-ES" sz="1600" b="0" dirty="0" smtClean="0"/>
              <a:t>La recompensa és important.</a:t>
            </a:r>
          </a:p>
          <a:p>
            <a:pPr algn="l">
              <a:lnSpc>
                <a:spcPct val="100000"/>
              </a:lnSpc>
            </a:pPr>
            <a:endParaRPr lang="ca-ES" sz="1600" b="0" dirty="0" smtClean="0"/>
          </a:p>
          <a:p>
            <a:pPr algn="l">
              <a:lnSpc>
                <a:spcPct val="100000"/>
              </a:lnSpc>
            </a:pPr>
            <a:r>
              <a:rPr lang="ca-ES" b="0" dirty="0" smtClean="0">
                <a:hlinkClick r:id="rId2"/>
              </a:rPr>
              <a:t>http://gamification.org/</a:t>
            </a:r>
            <a:r>
              <a:rPr lang="ca-ES" b="0" dirty="0" smtClean="0"/>
              <a:t> </a:t>
            </a:r>
            <a:endParaRPr lang="ca-ES" dirty="0" smtClean="0"/>
          </a:p>
        </p:txBody>
      </p:sp>
      <p:pic>
        <p:nvPicPr>
          <p:cNvPr id="14338" name="Picture 2" descr="E:\usuaris\r.roset\Gamification Wiki  Gamification.org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44008" y="476672"/>
            <a:ext cx="3960440" cy="58941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2.bp.blogspot.com/-buADWtldaC8/T5azdY2Em6I/AAAAAAAAAzQ/2OuWTIti910/s1600/usefulandaddictiv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820" y="1124744"/>
            <a:ext cx="5143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6" name="Conteni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78B82-B0E1-4D1F-AAD2-90805B099B87}" type="slidenum">
              <a:rPr lang="ca-ES" smtClean="0"/>
              <a:pPr/>
              <a:t>51</a:t>
            </a:fld>
            <a:endParaRPr lang="ca-ES" smtClean="0"/>
          </a:p>
        </p:txBody>
      </p:sp>
      <p:sp>
        <p:nvSpPr>
          <p:cNvPr id="18437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57166"/>
            <a:ext cx="4175125" cy="1258888"/>
          </a:xfrm>
          <a:prstGeom prst="rect">
            <a:avLst/>
          </a:prstGeom>
          <a:solidFill>
            <a:srgbClr val="FFD63F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720000" tIns="180000" rIns="180000" bIns="180000" numCol="1" anchor="ctr" anchorCtr="0" compatLnSpc="1">
            <a:prstTxWarp prst="textNoShape">
              <a:avLst/>
            </a:prstTxWarp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ca-ES" sz="2400" smtClean="0"/>
              <a:t>Resolution</a:t>
            </a:r>
            <a:endParaRPr kumimoji="0" lang="ca-ES" sz="2000" b="1" i="0" u="none" strike="noStrike" kern="0" cap="none" spc="0" normalizeH="0" baseline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8" name="Títo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mtClean="0"/>
              <a:t>Util i addictiu</a:t>
            </a:r>
            <a:endParaRPr lang="ca-ES"/>
          </a:p>
        </p:txBody>
      </p:sp>
      <p:sp>
        <p:nvSpPr>
          <p:cNvPr id="3" name="2 CuadroTexto"/>
          <p:cNvSpPr txBox="1"/>
          <p:nvPr/>
        </p:nvSpPr>
        <p:spPr>
          <a:xfrm>
            <a:off x="2846623" y="6032322"/>
            <a:ext cx="3770584" cy="306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000" b="0" smtClean="0"/>
              <a:t>Font: http://es.marekfodor.com/2012/04/useful-or-addictive.html</a:t>
            </a:r>
            <a:endParaRPr lang="ca-ES" sz="1000" b="0"/>
          </a:p>
        </p:txBody>
      </p:sp>
    </p:spTree>
    <p:extLst>
      <p:ext uri="{BB962C8B-B14F-4D97-AF65-F5344CB8AC3E}">
        <p14:creationId xmlns:p14="http://schemas.microsoft.com/office/powerpoint/2010/main" val="108341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>
                <a:latin typeface="Helvetica"/>
              </a:rPr>
              <a:t>Eines </a:t>
            </a:r>
            <a:r>
              <a:rPr lang="ca-ES" dirty="0" err="1" smtClean="0">
                <a:latin typeface="Helvetica"/>
              </a:rPr>
              <a:t>online</a:t>
            </a:r>
            <a:endParaRPr lang="ca-ES" dirty="0" smtClean="0">
              <a:latin typeface="Helvetica"/>
            </a:endParaRPr>
          </a:p>
        </p:txBody>
      </p:sp>
      <p:sp>
        <p:nvSpPr>
          <p:cNvPr id="29699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>
                <a:latin typeface="Helvetica"/>
              </a:rPr>
              <a:t>Geolocalitzant les col·leccions digitals de museus i arxius                                   Olot, 10 d'octubre de 2013</a:t>
            </a:r>
            <a:endParaRPr lang="ca-ES" smtClean="0">
              <a:latin typeface="Helvetica"/>
            </a:endParaRPr>
          </a:p>
        </p:txBody>
      </p:sp>
      <p:sp>
        <p:nvSpPr>
          <p:cNvPr id="29700" name="Text Box 7"/>
          <p:cNvSpPr txBox="1">
            <a:spLocks noChangeArrowheads="1"/>
          </p:cNvSpPr>
          <p:nvPr/>
        </p:nvSpPr>
        <p:spPr bwMode="auto">
          <a:xfrm>
            <a:off x="179512" y="2060848"/>
            <a:ext cx="3384376" cy="233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Permeten obtenir un mapa a partir de dades, ja que </a:t>
            </a:r>
            <a:r>
              <a:rPr lang="ca-ES" sz="1600" b="0" dirty="0" err="1" smtClean="0">
                <a:latin typeface="Helvetica" pitchFamily="34" charset="0"/>
                <a:cs typeface="Helvetica" pitchFamily="34" charset="0"/>
              </a:rPr>
              <a:t>georeferencien</a:t>
            </a: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 o </a:t>
            </a:r>
            <a:r>
              <a:rPr lang="ca-ES" sz="1600" b="0" dirty="0" err="1" smtClean="0">
                <a:latin typeface="Helvetica" pitchFamily="34" charset="0"/>
                <a:cs typeface="Helvetica" pitchFamily="34" charset="0"/>
              </a:rPr>
              <a:t>geolocalitzen</a:t>
            </a: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 i publiquen el mapa a la web fàcilment.</a:t>
            </a:r>
          </a:p>
          <a:p>
            <a:pPr algn="just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</a:pPr>
            <a:endParaRPr lang="ca-ES" sz="1600" b="0" dirty="0" smtClean="0">
              <a:latin typeface="Helvetica" pitchFamily="34" charset="0"/>
              <a:cs typeface="Helvetica" pitchFamily="34" charset="0"/>
            </a:endParaRPr>
          </a:p>
          <a:p>
            <a:pPr algn="just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</a:pPr>
            <a:endParaRPr lang="ca-ES" sz="1600" b="0" dirty="0" smtClean="0">
              <a:latin typeface="Helvetica" pitchFamily="34" charset="0"/>
              <a:cs typeface="Helvetica" pitchFamily="34" charset="0"/>
            </a:endParaRPr>
          </a:p>
          <a:p>
            <a:pPr>
              <a:lnSpc>
                <a:spcPct val="100000"/>
              </a:lnSpc>
            </a:pPr>
            <a:r>
              <a:rPr lang="ca-ES" b="0" dirty="0" smtClean="0">
                <a:latin typeface="Helvetica" pitchFamily="34" charset="0"/>
                <a:cs typeface="Helvetica" pitchFamily="34" charset="0"/>
                <a:hlinkClick r:id="rId2"/>
              </a:rPr>
              <a:t>http://batchgeo.com/en/</a:t>
            </a:r>
            <a:r>
              <a:rPr lang="ca-ES" b="0" dirty="0" smtClean="0">
                <a:latin typeface="Helvetica" pitchFamily="34" charset="0"/>
                <a:cs typeface="Helvetica" pitchFamily="34" charset="0"/>
              </a:rPr>
              <a:t> </a:t>
            </a:r>
            <a:endParaRPr lang="ca-ES" b="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4338" name="Picture 2" descr="E:\usuaris\r.roset\Create a map  BatchGeo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476672"/>
            <a:ext cx="4536504" cy="58326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52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>
                <a:latin typeface="Helvetica"/>
              </a:rPr>
              <a:t>Eines </a:t>
            </a:r>
            <a:r>
              <a:rPr lang="ca-ES" dirty="0" err="1" smtClean="0">
                <a:latin typeface="Helvetica"/>
              </a:rPr>
              <a:t>online</a:t>
            </a:r>
            <a:endParaRPr lang="ca-ES" dirty="0" smtClean="0">
              <a:latin typeface="Helvetica"/>
            </a:endParaRPr>
          </a:p>
        </p:txBody>
      </p:sp>
      <p:sp>
        <p:nvSpPr>
          <p:cNvPr id="29699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>
                <a:latin typeface="Helvetica"/>
              </a:rPr>
              <a:t>Geolocalitzant les col·leccions digitals de museus i arxius                                   Olot, 10 d'octubre de 2013</a:t>
            </a:r>
            <a:endParaRPr lang="ca-ES" smtClean="0">
              <a:latin typeface="Helvetica"/>
            </a:endParaRPr>
          </a:p>
        </p:txBody>
      </p:sp>
      <p:sp>
        <p:nvSpPr>
          <p:cNvPr id="29700" name="Text Box 7"/>
          <p:cNvSpPr txBox="1">
            <a:spLocks noChangeArrowheads="1"/>
          </p:cNvSpPr>
          <p:nvPr/>
        </p:nvSpPr>
        <p:spPr bwMode="auto">
          <a:xfrm>
            <a:off x="251520" y="5550331"/>
            <a:ext cx="403244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Algunes més enfocades a les dades i d’altres a l’aspecte del mapa, totes són amigables.</a:t>
            </a:r>
            <a:endParaRPr lang="ca-ES" sz="1600" b="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5362" name="Picture 2" descr="E:\usuaris\r.roset\GIS in the Cloud  GIS Mapping Software  Visualize &amp; Publish Map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83967" y="476672"/>
            <a:ext cx="3425169" cy="540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3" name="Picture 3" descr="E:\usuaris\r.roset\Fusion Tables - Google Drive  Extend, visualize and share data onlin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51520" y="1700808"/>
            <a:ext cx="5117594" cy="38164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364" name="Picture 4" descr="E:\usuaris\r.roset\MapBox  Fast and beautiful maps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868144" y="548679"/>
            <a:ext cx="2952328" cy="58898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53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>
                <a:latin typeface="Helvetica"/>
              </a:rPr>
              <a:t>Eines </a:t>
            </a:r>
            <a:r>
              <a:rPr lang="ca-ES" dirty="0" err="1" smtClean="0">
                <a:latin typeface="Helvetica"/>
              </a:rPr>
              <a:t>online</a:t>
            </a:r>
            <a:endParaRPr lang="ca-ES" dirty="0" smtClean="0">
              <a:latin typeface="Helvetica"/>
            </a:endParaRPr>
          </a:p>
        </p:txBody>
      </p:sp>
      <p:sp>
        <p:nvSpPr>
          <p:cNvPr id="29699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>
                <a:latin typeface="Helvetica"/>
              </a:rPr>
              <a:t>Geolocalitzant les col·leccions digitals de museus i arxius                                   Olot, 10 d'octubre de 2013</a:t>
            </a:r>
            <a:endParaRPr lang="ca-ES" smtClean="0">
              <a:latin typeface="Helvetica"/>
            </a:endParaRPr>
          </a:p>
        </p:txBody>
      </p:sp>
      <p:pic>
        <p:nvPicPr>
          <p:cNvPr id="16386" name="Picture 2" descr="E:\usuaris\r.roset\GeoCommon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427984" y="476672"/>
            <a:ext cx="2854643" cy="56807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87" name="Picture 3" descr="E:\usuaris\r.roset\Create beautiful dynamic data driven maps  CartoDB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372200" y="980728"/>
            <a:ext cx="2496622" cy="54006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388" name="Picture 4" descr="E:\usuaris\r.roset\Welcome! - WorldMap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51520" y="1772816"/>
            <a:ext cx="4555086" cy="38164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51520" y="5652537"/>
            <a:ext cx="41764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Quasi totes aquestes opcions ofereixen plans gratuïts per provar l’eina.</a:t>
            </a:r>
            <a:endParaRPr lang="ca-ES" sz="1600" b="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54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Publicació de GIS al web</a:t>
            </a:r>
            <a:endParaRPr lang="ca-ES" dirty="0" smtClean="0">
              <a:latin typeface="Helvetica"/>
            </a:endParaRPr>
          </a:p>
        </p:txBody>
      </p:sp>
      <p:sp>
        <p:nvSpPr>
          <p:cNvPr id="36867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>
                <a:latin typeface="Helvetica"/>
              </a:rPr>
              <a:t>Geolocalitzant les col·leccions digitals de museus i arxius                                   Olot, 10 d'octubre de 2013</a:t>
            </a:r>
            <a:endParaRPr lang="ca-ES" smtClean="0">
              <a:latin typeface="Helvetica"/>
            </a:endParaRPr>
          </a:p>
        </p:txBody>
      </p:sp>
      <p:pic>
        <p:nvPicPr>
          <p:cNvPr id="6" name="Picture 5" descr="E:\usuaris\r.roset\Qgiscloud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779912" y="1721568"/>
            <a:ext cx="5184576" cy="45877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0" y="1916832"/>
            <a:ext cx="363589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  <a:spcBef>
                <a:spcPct val="20000"/>
              </a:spcBef>
              <a:spcAft>
                <a:spcPct val="50000"/>
              </a:spcAft>
            </a:pPr>
            <a:r>
              <a:rPr lang="ca-ES" sz="1600" b="0" dirty="0" err="1" smtClean="0">
                <a:latin typeface="Helvetica" pitchFamily="34" charset="0"/>
                <a:cs typeface="Helvetica" pitchFamily="34" charset="0"/>
              </a:rPr>
              <a:t>Qgis</a:t>
            </a: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 disposa d’una eina </a:t>
            </a:r>
            <a:r>
              <a:rPr lang="ca-ES" sz="1600" b="0" dirty="0" err="1" smtClean="0">
                <a:latin typeface="Helvetica" pitchFamily="34" charset="0"/>
                <a:cs typeface="Helvetica" pitchFamily="34" charset="0"/>
              </a:rPr>
              <a:t>online</a:t>
            </a:r>
            <a:r>
              <a:rPr lang="ca-ES" sz="1600" b="0" dirty="0" smtClean="0">
                <a:latin typeface="Helvetica" pitchFamily="34" charset="0"/>
                <a:cs typeface="Helvetica" pitchFamily="34" charset="0"/>
              </a:rPr>
              <a:t>, amb una versió gratuïta, que permet publicar els mapes (projectes GIS) directament a la web.</a:t>
            </a:r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55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ontenidor de peu de pà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>
                <a:latin typeface="Helvetica"/>
              </a:rPr>
              <a:t>Geolocalitzant les col·leccions digitals de museus i arxius                                   Olot, 10 d'octubre de 2013</a:t>
            </a:r>
            <a:endParaRPr lang="ca-ES" smtClean="0">
              <a:latin typeface="Helvetica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39552" y="6217567"/>
            <a:ext cx="799288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ca-ES" b="0" dirty="0" smtClean="0">
                <a:latin typeface="Helvetica" pitchFamily="34" charset="0"/>
                <a:cs typeface="Helvetica" pitchFamily="34" charset="0"/>
                <a:hlinkClick r:id="rId2"/>
              </a:rPr>
              <a:t>http://www.pearltrees.com/#/N-fa=2191657&amp;N-u=1_206308&amp;N-p=32430985&amp;N-s=1_4076555&amp;N-f=1_4076555</a:t>
            </a:r>
            <a:r>
              <a:rPr lang="ca-ES" b="0" dirty="0" smtClean="0">
                <a:latin typeface="Helvetica" pitchFamily="34" charset="0"/>
                <a:cs typeface="Helvetica" pitchFamily="34" charset="0"/>
              </a:rPr>
              <a:t> </a:t>
            </a:r>
            <a:endParaRPr lang="ca-ES" b="0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7411" name="Picture 3" descr="E:\usuaris\r.roset\pearltrees • drbazuk • GIS • Putting Maps Online(2)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49304" y="1700808"/>
            <a:ext cx="8887192" cy="45365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ítol 1"/>
          <p:cNvSpPr>
            <a:spLocks noGrp="1"/>
          </p:cNvSpPr>
          <p:nvPr>
            <p:ph type="title"/>
          </p:nvPr>
        </p:nvSpPr>
        <p:spPr>
          <a:xfrm>
            <a:off x="0" y="358775"/>
            <a:ext cx="4175125" cy="1258888"/>
          </a:xfrm>
        </p:spPr>
        <p:txBody>
          <a:bodyPr/>
          <a:lstStyle/>
          <a:p>
            <a:r>
              <a:rPr lang="ca-ES" dirty="0" err="1" smtClean="0">
                <a:latin typeface="Helvetica"/>
              </a:rPr>
              <a:t>Pearltrees</a:t>
            </a:r>
            <a:r>
              <a:rPr lang="ca-ES" dirty="0" smtClean="0">
                <a:latin typeface="Helvetica"/>
              </a:rPr>
              <a:t>, per organitzar-se la web</a:t>
            </a:r>
          </a:p>
        </p:txBody>
      </p:sp>
      <p:sp>
        <p:nvSpPr>
          <p:cNvPr id="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56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Un projecte abandonat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0" y="2132856"/>
            <a:ext cx="428396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sz="1600" b="0" dirty="0" err="1" smtClean="0">
                <a:latin typeface="Helvetica" pitchFamily="34" charset="0"/>
              </a:rPr>
              <a:t>MetaCarta</a:t>
            </a:r>
            <a:r>
              <a:rPr lang="ca-ES" sz="1600" b="0" dirty="0" smtClean="0">
                <a:latin typeface="Helvetica" pitchFamily="34" charset="0"/>
              </a:rPr>
              <a:t> el 2006 va crear una </a:t>
            </a:r>
            <a:r>
              <a:rPr lang="ca-ES" sz="1600" b="0" dirty="0" err="1" smtClean="0">
                <a:latin typeface="Helvetica" pitchFamily="34" charset="0"/>
              </a:rPr>
              <a:t>demo</a:t>
            </a:r>
            <a:r>
              <a:rPr lang="ca-ES" sz="1600" b="0" dirty="0" smtClean="0">
                <a:latin typeface="Helvetica" pitchFamily="34" charset="0"/>
              </a:rPr>
              <a:t> d’una possible eina per </a:t>
            </a:r>
            <a:r>
              <a:rPr lang="ca-ES" sz="1600" b="0" dirty="0" err="1" smtClean="0">
                <a:latin typeface="Helvetica" pitchFamily="34" charset="0"/>
              </a:rPr>
              <a:t>mapejar</a:t>
            </a:r>
            <a:r>
              <a:rPr lang="ca-ES" sz="1600" b="0" dirty="0" smtClean="0">
                <a:latin typeface="Helvetica" pitchFamily="34" charset="0"/>
              </a:rPr>
              <a:t> el contingut </a:t>
            </a:r>
            <a:r>
              <a:rPr lang="ca-ES" sz="1600" b="0" dirty="0" err="1" smtClean="0">
                <a:latin typeface="Helvetica" pitchFamily="34" charset="0"/>
              </a:rPr>
              <a:t>geo</a:t>
            </a:r>
            <a:r>
              <a:rPr lang="ca-ES" sz="1600" b="0" dirty="0" smtClean="0">
                <a:latin typeface="Helvetica" pitchFamily="34" charset="0"/>
              </a:rPr>
              <a:t> dels llibres: </a:t>
            </a:r>
            <a:r>
              <a:rPr lang="ca-ES" sz="1600" b="0" dirty="0" err="1" smtClean="0">
                <a:latin typeface="Helvetica" pitchFamily="34" charset="0"/>
              </a:rPr>
              <a:t>Gutenkarte</a:t>
            </a:r>
            <a:r>
              <a:rPr lang="ca-ES" sz="1600" b="0" dirty="0" smtClean="0">
                <a:latin typeface="Helvetica" pitchFamily="34" charset="0"/>
              </a:rPr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sz="1600" b="0" dirty="0" smtClean="0">
                <a:latin typeface="Helvetica" pitchFamily="34" charset="0"/>
              </a:rPr>
              <a:t>Però el van abandonar.</a:t>
            </a:r>
            <a:endParaRPr lang="ca-ES" sz="140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b="0" dirty="0" smtClean="0">
                <a:hlinkClick r:id="rId2"/>
              </a:rPr>
              <a:t>http://metacarta.wordpress.com/2008/07/09/using-the-geoweb-to-visualize-literature/</a:t>
            </a:r>
            <a:endParaRPr lang="ca-ES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sz="1600" b="0" dirty="0" smtClean="0"/>
              <a:t>Es podria programar de nou a partir de les funcions que exposen al seu web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b="0" dirty="0" smtClean="0">
                <a:hlinkClick r:id="rId3"/>
              </a:rPr>
              <a:t>http://www.metacarta.com/products-platform-geotag.htm</a:t>
            </a:r>
            <a:r>
              <a:rPr lang="ca-ES" b="0" dirty="0" smtClean="0"/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600" dirty="0">
              <a:latin typeface="Helvetica" pitchFamily="34" charset="0"/>
            </a:endParaRPr>
          </a:p>
        </p:txBody>
      </p:sp>
      <p:pic>
        <p:nvPicPr>
          <p:cNvPr id="14338" name="Picture 2" descr="E:\usuaris\r.roset\Using the Geoweb to Visualize Literature « The MetaCarta Blog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283968" y="404664"/>
            <a:ext cx="4701765" cy="59046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57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Un possible relleu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0" y="1844824"/>
            <a:ext cx="43559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dirty="0" smtClean="0"/>
              <a:t>The Software Environment for the Advancement of Scholarly Research (SEASR), funded by the Andrew W. Mellon Foundation, provides a research and development environment capable of powering leading-edge digital humanities initiatives.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b="0" dirty="0" smtClean="0">
                <a:hlinkClick r:id="rId2"/>
              </a:rPr>
              <a:t>http://seasr.org/</a:t>
            </a:r>
            <a:r>
              <a:rPr lang="ca-ES" b="0" dirty="0" smtClean="0"/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sz="1600" b="0" dirty="0" smtClean="0"/>
              <a:t>Tenen un mòdul per fer buidats d’ubicacions a partir d’un text i mostrar-ho a Google </a:t>
            </a:r>
            <a:r>
              <a:rPr lang="ca-ES" sz="1600" b="0" dirty="0" err="1" smtClean="0"/>
              <a:t>Maps</a:t>
            </a:r>
            <a:endParaRPr lang="ca-ES" sz="16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b="0" dirty="0" smtClean="0">
                <a:hlinkClick r:id="rId3"/>
              </a:rPr>
              <a:t>http://seasr.org/documentation/example-flows/location-entities-to-google-map/</a:t>
            </a:r>
            <a:r>
              <a:rPr lang="ca-ES" b="0" dirty="0" smtClean="0"/>
              <a:t> </a:t>
            </a:r>
            <a:endParaRPr lang="ca-ES" sz="1600" dirty="0">
              <a:latin typeface="Helvetica" pitchFamily="34" charset="0"/>
            </a:endParaRPr>
          </a:p>
        </p:txBody>
      </p:sp>
      <p:pic>
        <p:nvPicPr>
          <p:cNvPr id="15362" name="Picture 2" descr="E:\usuaris\r.roset\SEASR » Location Entities To Google Map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572000" y="476672"/>
            <a:ext cx="4104456" cy="586292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58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mtClean="0"/>
              <a:t>Un entorn operatiu</a:t>
            </a:r>
            <a:endParaRPr lang="ca-ES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107504" y="2132856"/>
            <a:ext cx="381642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sz="1600" b="0" dirty="0" smtClean="0"/>
              <a:t>Emprant les dades de </a:t>
            </a:r>
            <a:r>
              <a:rPr lang="ca-ES" sz="1600" b="0" dirty="0" err="1" smtClean="0"/>
              <a:t>Geonames</a:t>
            </a:r>
            <a:r>
              <a:rPr lang="ca-ES" sz="1600" b="0" dirty="0" smtClean="0"/>
              <a:t> i </a:t>
            </a:r>
            <a:r>
              <a:rPr lang="ca-ES" sz="1600" b="0" dirty="0" err="1" smtClean="0"/>
              <a:t>OpenStreetMaps</a:t>
            </a:r>
            <a:r>
              <a:rPr lang="ca-ES" sz="1600" b="0" dirty="0" smtClean="0"/>
              <a:t>, en total 42 milions d’elements, ofereixen diversos serveis web de </a:t>
            </a:r>
            <a:r>
              <a:rPr lang="ca-ES" sz="1600" b="0" dirty="0" err="1" smtClean="0"/>
              <a:t>geocodificació</a:t>
            </a:r>
            <a:r>
              <a:rPr lang="ca-ES" sz="1600" b="0" dirty="0" smtClean="0"/>
              <a:t> i </a:t>
            </a:r>
            <a:r>
              <a:rPr lang="ca-ES" sz="1600" b="0" dirty="0" err="1" smtClean="0"/>
              <a:t>geolocalització</a:t>
            </a:r>
            <a:r>
              <a:rPr lang="ca-ES" sz="1600" b="0" dirty="0" smtClean="0"/>
              <a:t>.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6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6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b="0" dirty="0" smtClean="0">
                <a:hlinkClick r:id="rId2"/>
              </a:rPr>
              <a:t>http://www.gisgraphy.com/</a:t>
            </a:r>
            <a:r>
              <a:rPr lang="ca-ES" b="0" dirty="0" smtClean="0"/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600" b="0" dirty="0" smtClean="0"/>
          </a:p>
        </p:txBody>
      </p:sp>
      <p:pic>
        <p:nvPicPr>
          <p:cNvPr id="3" name="Picture 2" descr="E:\usuaris\r.roset\Free opensource geocoder and webservices for geonames and openstreetmap dat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404664"/>
            <a:ext cx="4680520" cy="597666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59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dirty="0" err="1" smtClean="0"/>
              <a:t>Geolocalitzant</a:t>
            </a:r>
            <a:r>
              <a:rPr lang="es-ES" dirty="0" smtClean="0"/>
              <a:t> les </a:t>
            </a:r>
            <a:r>
              <a:rPr lang="es-ES" dirty="0" err="1" smtClean="0"/>
              <a:t>col·leccions</a:t>
            </a:r>
            <a:r>
              <a:rPr lang="es-ES" dirty="0" smtClean="0"/>
              <a:t> </a:t>
            </a:r>
            <a:r>
              <a:rPr lang="es-ES" dirty="0" err="1" smtClean="0"/>
              <a:t>digitals</a:t>
            </a:r>
            <a:r>
              <a:rPr lang="es-ES" dirty="0" smtClean="0"/>
              <a:t> de </a:t>
            </a:r>
            <a:r>
              <a:rPr lang="es-ES" dirty="0" err="1" smtClean="0"/>
              <a:t>museus</a:t>
            </a:r>
            <a:r>
              <a:rPr lang="es-ES" dirty="0" smtClean="0"/>
              <a:t> i </a:t>
            </a:r>
            <a:r>
              <a:rPr lang="es-ES" dirty="0" err="1" smtClean="0"/>
              <a:t>arxius</a:t>
            </a:r>
            <a:r>
              <a:rPr lang="es-ES" dirty="0" smtClean="0"/>
              <a:t>                                   </a:t>
            </a:r>
            <a:r>
              <a:rPr lang="es-ES" dirty="0" err="1" smtClean="0"/>
              <a:t>Olot</a:t>
            </a:r>
            <a:r>
              <a:rPr lang="es-ES" dirty="0" smtClean="0"/>
              <a:t>, 10 </a:t>
            </a:r>
            <a:r>
              <a:rPr lang="es-ES" dirty="0" err="1" smtClean="0"/>
              <a:t>d'octubre</a:t>
            </a:r>
            <a:r>
              <a:rPr lang="es-ES" dirty="0" smtClean="0"/>
              <a:t> de 2013</a:t>
            </a:r>
            <a:endParaRPr lang="es-ES" dirty="0"/>
          </a:p>
        </p:txBody>
      </p:sp>
      <p:pic>
        <p:nvPicPr>
          <p:cNvPr id="14338" name="Picture 2" descr="E:\usuaris\r.roset\Map of Kansas Literature, a work in progres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404664"/>
            <a:ext cx="8640960" cy="57396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QuadreDeText 3"/>
          <p:cNvSpPr txBox="1"/>
          <p:nvPr/>
        </p:nvSpPr>
        <p:spPr>
          <a:xfrm>
            <a:off x="2164318" y="6165304"/>
            <a:ext cx="4279890" cy="387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b="0" dirty="0" smtClean="0">
                <a:hlinkClick r:id="rId3"/>
              </a:rPr>
              <a:t>http://www.washburn.edu/reference/cks/mapping/index.html</a:t>
            </a:r>
            <a:r>
              <a:rPr lang="ca-ES" b="0" dirty="0" smtClean="0"/>
              <a:t> </a:t>
            </a:r>
            <a:endParaRPr lang="ca-ES" b="0" dirty="0"/>
          </a:p>
        </p:txBody>
      </p:sp>
      <p:sp>
        <p:nvSpPr>
          <p:cNvPr id="5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6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Un projecte europeu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0" y="2132856"/>
            <a:ext cx="39239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sz="1600" b="0" dirty="0" smtClean="0"/>
              <a:t>Projecte de recerca amb fons europeus per al </a:t>
            </a:r>
            <a:r>
              <a:rPr lang="ca-ES" sz="1600" b="0" dirty="0" err="1" smtClean="0"/>
              <a:t>periode</a:t>
            </a:r>
            <a:r>
              <a:rPr lang="ca-ES" sz="1600" b="0" dirty="0" smtClean="0"/>
              <a:t> 2012-2016 per analitzar textos en un entorn </a:t>
            </a:r>
            <a:r>
              <a:rPr lang="ca-ES" sz="1600" b="0" dirty="0" err="1" smtClean="0"/>
              <a:t>SIG</a:t>
            </a:r>
            <a:r>
              <a:rPr lang="ca-ES" sz="1600" b="0" dirty="0" smtClean="0"/>
              <a:t>: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sz="1600" b="0" dirty="0" err="1" smtClean="0"/>
              <a:t>Spatial</a:t>
            </a:r>
            <a:r>
              <a:rPr lang="ca-ES" sz="1600" b="0" dirty="0" smtClean="0"/>
              <a:t> </a:t>
            </a:r>
            <a:r>
              <a:rPr lang="ca-ES" sz="1600" b="0" dirty="0" err="1" smtClean="0"/>
              <a:t>Humanities</a:t>
            </a:r>
            <a:endParaRPr lang="ca-ES" sz="16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6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600" b="0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ca-ES" b="0" dirty="0" smtClean="0">
                <a:hlinkClick r:id="rId2"/>
              </a:rPr>
              <a:t>http://www.lancs.ac.uk/spatialhum/index.html</a:t>
            </a:r>
            <a:r>
              <a:rPr lang="ca-ES" b="0" dirty="0" smtClean="0"/>
              <a:t> 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ca-ES" sz="1600" b="0" dirty="0" smtClean="0"/>
          </a:p>
        </p:txBody>
      </p:sp>
      <p:pic>
        <p:nvPicPr>
          <p:cNvPr id="14338" name="Picture 2" descr="E:\usuaris\r.roset\Spatial Humaniti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476671"/>
            <a:ext cx="4680520" cy="5832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60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Bibliografia i referències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0" y="1844824"/>
            <a:ext cx="4067944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600" b="0" dirty="0" smtClean="0">
                <a:latin typeface="Helvetica" pitchFamily="34" charset="0"/>
              </a:rPr>
              <a:t>Atles Literari Europeu</a:t>
            </a:r>
          </a:p>
          <a:p>
            <a:pPr algn="l">
              <a:lnSpc>
                <a:spcPct val="100000"/>
              </a:lnSpc>
            </a:pPr>
            <a:r>
              <a:rPr lang="ca-ES" b="0" dirty="0" smtClean="0">
                <a:latin typeface="Helvetica" pitchFamily="34" charset="0"/>
                <a:hlinkClick r:id="rId2"/>
              </a:rPr>
              <a:t>http://www.literaturatlas.eu/?lang=en</a:t>
            </a:r>
            <a:r>
              <a:rPr lang="ca-ES" b="0" dirty="0" smtClean="0">
                <a:latin typeface="Helvetica" pitchFamily="34" charset="0"/>
              </a:rPr>
              <a:t> </a:t>
            </a:r>
          </a:p>
        </p:txBody>
      </p:sp>
      <p:pic>
        <p:nvPicPr>
          <p:cNvPr id="25602" name="Picture 2" descr="E:\usuaris\r.roset\Ein Literarischer Atlas Europa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476671"/>
            <a:ext cx="4680520" cy="590465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61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Bibliografia i referències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0" y="1844824"/>
            <a:ext cx="4211960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600" b="0" dirty="0" smtClean="0">
                <a:latin typeface="Helvetica" pitchFamily="34" charset="0"/>
              </a:rPr>
              <a:t>Bibliografia extensa</a:t>
            </a:r>
          </a:p>
          <a:p>
            <a:pPr algn="l">
              <a:lnSpc>
                <a:spcPct val="100000"/>
              </a:lnSpc>
            </a:pPr>
            <a:r>
              <a:rPr lang="ca-ES" b="0" dirty="0" smtClean="0">
                <a:latin typeface="Helvetica" pitchFamily="34" charset="0"/>
                <a:hlinkClick r:id="rId2"/>
              </a:rPr>
              <a:t>http://literarygeographies.wordpress.com/</a:t>
            </a:r>
            <a:r>
              <a:rPr lang="ca-ES" b="0" dirty="0" smtClean="0">
                <a:latin typeface="Helvetica" pitchFamily="34" charset="0"/>
              </a:rPr>
              <a:t> </a:t>
            </a:r>
          </a:p>
        </p:txBody>
      </p:sp>
      <p:pic>
        <p:nvPicPr>
          <p:cNvPr id="26626" name="Picture 2" descr="E:\usuaris\r.roset\une bibliographie de travaux en français « literary geographies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476671"/>
            <a:ext cx="4680520" cy="58326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62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Bibliografia i referències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0" y="5589240"/>
            <a:ext cx="788436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600" b="0" dirty="0" err="1" smtClean="0">
                <a:latin typeface="Helvetica" pitchFamily="34" charset="0"/>
              </a:rPr>
              <a:t>Literary</a:t>
            </a:r>
            <a:r>
              <a:rPr lang="ca-ES" sz="1600" b="0" dirty="0" smtClean="0">
                <a:latin typeface="Helvetica" pitchFamily="34" charset="0"/>
              </a:rPr>
              <a:t> </a:t>
            </a:r>
            <a:r>
              <a:rPr lang="ca-ES" sz="1600" b="0" dirty="0" err="1" smtClean="0">
                <a:latin typeface="Helvetica" pitchFamily="34" charset="0"/>
              </a:rPr>
              <a:t>geography</a:t>
            </a:r>
            <a:endParaRPr lang="ca-ES" sz="1600" b="0" dirty="0" smtClean="0">
              <a:latin typeface="Helvetica" pitchFamily="34" charset="0"/>
            </a:endParaRPr>
          </a:p>
          <a:p>
            <a:pPr algn="l">
              <a:lnSpc>
                <a:spcPct val="100000"/>
              </a:lnSpc>
            </a:pPr>
            <a:r>
              <a:rPr lang="ca-ES" b="0" dirty="0" smtClean="0">
                <a:latin typeface="Helvetica" pitchFamily="34" charset="0"/>
                <a:hlinkClick r:id="rId2"/>
              </a:rPr>
              <a:t>http://icaci.org/files/documents/ICC_proceedings/ICC2009/html/nonref/24_1.pdf</a:t>
            </a:r>
            <a:r>
              <a:rPr lang="ca-ES" b="0" dirty="0" smtClean="0">
                <a:latin typeface="Helvetica" pitchFamily="34" charset="0"/>
              </a:rPr>
              <a:t> 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1556792"/>
            <a:ext cx="4687325" cy="42484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63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Bibliografia i referències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0" y="1844824"/>
            <a:ext cx="4283968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600" b="0" dirty="0" smtClean="0">
                <a:latin typeface="Helvetica" pitchFamily="34" charset="0"/>
              </a:rPr>
              <a:t>Articles escollits, oberts fins novembre 2012</a:t>
            </a:r>
          </a:p>
          <a:p>
            <a:pPr algn="l">
              <a:lnSpc>
                <a:spcPct val="100000"/>
              </a:lnSpc>
            </a:pPr>
            <a:r>
              <a:rPr lang="ca-ES" b="0" dirty="0" smtClean="0">
                <a:latin typeface="Helvetica" pitchFamily="34" charset="0"/>
                <a:hlinkClick r:id="rId2"/>
              </a:rPr>
              <a:t>http://societyandspace.com/2012/09/26/literary-geographie/</a:t>
            </a:r>
            <a:r>
              <a:rPr lang="ca-ES" b="0" dirty="0" smtClean="0">
                <a:latin typeface="Helvetica" pitchFamily="34" charset="0"/>
              </a:rPr>
              <a:t> </a:t>
            </a:r>
            <a:endParaRPr lang="ca-ES" sz="1100" b="0" dirty="0">
              <a:latin typeface="Helvetica" pitchFamily="34" charset="0"/>
            </a:endParaRPr>
          </a:p>
        </p:txBody>
      </p:sp>
      <p:pic>
        <p:nvPicPr>
          <p:cNvPr id="27652" name="Picture 4" descr="E:\usuaris\r.roset\Literary Geographies – Virtual Theme Issue « Society and Space – Environment and Planning 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476672"/>
            <a:ext cx="4637950" cy="59046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64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Bibliografia i referències</a:t>
            </a: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8" name="Rectangle 7"/>
          <p:cNvSpPr/>
          <p:nvPr/>
        </p:nvSpPr>
        <p:spPr>
          <a:xfrm>
            <a:off x="0" y="1844824"/>
            <a:ext cx="4283968" cy="1101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600" b="0" dirty="0" smtClean="0">
                <a:latin typeface="Helvetica" pitchFamily="34" charset="0"/>
              </a:rPr>
              <a:t>Articles publicat a </a:t>
            </a:r>
            <a:r>
              <a:rPr lang="ca-ES" sz="1600" b="0" dirty="0" err="1" smtClean="0">
                <a:latin typeface="Helvetica" pitchFamily="34" charset="0"/>
              </a:rPr>
              <a:t>D-Lib</a:t>
            </a:r>
            <a:r>
              <a:rPr lang="ca-ES" sz="1600" b="0" dirty="0" smtClean="0">
                <a:latin typeface="Helvetica" pitchFamily="34" charset="0"/>
              </a:rPr>
              <a:t> Magazine</a:t>
            </a:r>
          </a:p>
          <a:p>
            <a:pPr algn="l">
              <a:lnSpc>
                <a:spcPct val="100000"/>
              </a:lnSpc>
            </a:pPr>
            <a:endParaRPr lang="ca-ES" sz="1600" b="0" dirty="0" smtClean="0">
              <a:latin typeface="Helvetica" pitchFamily="34" charset="0"/>
            </a:endParaRPr>
          </a:p>
          <a:p>
            <a:pPr algn="l">
              <a:lnSpc>
                <a:spcPct val="100000"/>
              </a:lnSpc>
            </a:pPr>
            <a:r>
              <a:rPr lang="ca-ES" b="0" dirty="0" smtClean="0">
                <a:latin typeface="Helvetica" pitchFamily="34" charset="0"/>
                <a:hlinkClick r:id="rId2"/>
              </a:rPr>
              <a:t>http://www.dlib.org/</a:t>
            </a:r>
            <a:r>
              <a:rPr lang="ca-ES" b="0" dirty="0" smtClean="0">
                <a:latin typeface="Helvetica" pitchFamily="34" charset="0"/>
              </a:rPr>
              <a:t> </a:t>
            </a:r>
            <a:endParaRPr lang="ca-ES" sz="1000" b="0" dirty="0">
              <a:latin typeface="Helvetica" pitchFamily="34" charset="0"/>
            </a:endParaRPr>
          </a:p>
        </p:txBody>
      </p:sp>
      <p:pic>
        <p:nvPicPr>
          <p:cNvPr id="14338" name="Picture 2" descr="E:\usuaris\r.roset\D-Lib Magazin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283968" y="476672"/>
            <a:ext cx="4747593" cy="58326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65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a-ES" sz="1600" dirty="0" err="1"/>
              <a:t>Geolocalitzant</a:t>
            </a:r>
            <a:r>
              <a:rPr lang="ca-ES" sz="1600" dirty="0"/>
              <a:t> les col·leccions digitals de museus i arxius</a:t>
            </a:r>
            <a:r>
              <a:rPr lang="ca-ES" sz="2800" dirty="0" smtClean="0"/>
              <a:t/>
            </a:r>
            <a:br>
              <a:rPr lang="ca-ES" sz="2800" dirty="0" smtClean="0"/>
            </a:br>
            <a:r>
              <a:rPr lang="ca-ES" sz="1100" b="0" dirty="0" smtClean="0"/>
              <a:t/>
            </a:r>
            <a:br>
              <a:rPr lang="ca-ES" sz="1100" b="0" dirty="0" smtClean="0"/>
            </a:br>
            <a:r>
              <a:rPr lang="ca-ES" sz="1100" dirty="0" smtClean="0"/>
              <a:t>Rafael Roset</a:t>
            </a:r>
            <a:r>
              <a:rPr lang="ca-ES" sz="1100" b="0" dirty="0" smtClean="0"/>
              <a:t/>
            </a:r>
            <a:br>
              <a:rPr lang="ca-ES" sz="1100" b="0" dirty="0" smtClean="0"/>
            </a:br>
            <a:r>
              <a:rPr lang="ca-ES" sz="1100" b="0" dirty="0" smtClean="0"/>
              <a:t>Responsable de cartoteca digital</a:t>
            </a:r>
          </a:p>
        </p:txBody>
      </p:sp>
      <p:sp>
        <p:nvSpPr>
          <p:cNvPr id="27651" name="Contenidor de contingut 3"/>
          <p:cNvSpPr>
            <a:spLocks noGrp="1"/>
          </p:cNvSpPr>
          <p:nvPr>
            <p:ph sz="half" idx="2"/>
          </p:nvPr>
        </p:nvSpPr>
        <p:spPr>
          <a:xfrm>
            <a:off x="5580509" y="714375"/>
            <a:ext cx="3455987" cy="542607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ca-ES" sz="1600" b="1" smtClean="0"/>
              <a:t>Institut Cartogràfic</a:t>
            </a:r>
            <a:br>
              <a:rPr lang="ca-ES" sz="1600" b="1" smtClean="0"/>
            </a:br>
            <a:r>
              <a:rPr lang="ca-ES" sz="1600" b="1" smtClean="0"/>
              <a:t>de Catalunya</a:t>
            </a:r>
            <a:endParaRPr lang="ca-ES" sz="1600" b="1" smtClean="0">
              <a:hlinkClick r:id="rId2"/>
            </a:endParaRPr>
          </a:p>
          <a:p>
            <a:pPr marL="0" indent="0" eaLnBrk="1" hangingPunct="1">
              <a:buFontTx/>
              <a:buNone/>
            </a:pPr>
            <a:r>
              <a:rPr lang="ca-ES" sz="1600" smtClean="0"/>
              <a:t>Parc de Montjuïc,</a:t>
            </a:r>
            <a:br>
              <a:rPr lang="ca-ES" sz="1600" smtClean="0"/>
            </a:br>
            <a:r>
              <a:rPr lang="ca-ES" sz="1600" smtClean="0"/>
              <a:t>E-08038 Barcelona</a:t>
            </a:r>
          </a:p>
          <a:p>
            <a:pPr marL="0" indent="0" eaLnBrk="1" hangingPunct="1">
              <a:buFontTx/>
              <a:buNone/>
            </a:pPr>
            <a:r>
              <a:rPr lang="ca-ES" sz="1600" smtClean="0"/>
              <a:t>41º22’12” N, 2º09’20” E (ETRS89)</a:t>
            </a:r>
          </a:p>
          <a:p>
            <a:pPr marL="0" indent="0" eaLnBrk="1" hangingPunct="1">
              <a:buFontTx/>
              <a:buNone/>
            </a:pPr>
            <a:r>
              <a:rPr lang="ca-ES" sz="1600" smtClean="0"/>
              <a:t>Tel. (+34) 93 567 15 00</a:t>
            </a:r>
            <a:br>
              <a:rPr lang="ca-ES" sz="1600" smtClean="0"/>
            </a:br>
            <a:r>
              <a:rPr lang="ca-ES" sz="1600" smtClean="0"/>
              <a:t>Fax (+34) 93 567 15 67</a:t>
            </a:r>
          </a:p>
          <a:p>
            <a:pPr marL="0" indent="0" eaLnBrk="1" hangingPunct="1">
              <a:buFontTx/>
              <a:buNone/>
            </a:pPr>
            <a:r>
              <a:rPr lang="ca-ES" sz="1600" smtClean="0">
                <a:hlinkClick r:id="rId2"/>
              </a:rPr>
              <a:t>http://www.icc.cat</a:t>
            </a:r>
            <a:r>
              <a:rPr lang="ca-ES" sz="1600" smtClean="0"/>
              <a:t/>
            </a:r>
            <a:br>
              <a:rPr lang="ca-ES" sz="1600" smtClean="0"/>
            </a:br>
            <a:r>
              <a:rPr lang="ca-ES" sz="1600" i="1" smtClean="0">
                <a:hlinkClick r:id="rId3"/>
              </a:rPr>
              <a:t>rafael.roset@icc.cat</a:t>
            </a:r>
            <a:r>
              <a:rPr lang="ca-ES" sz="1600" i="1" smtClean="0"/>
              <a:t> </a:t>
            </a:r>
            <a:endParaRPr lang="ca-ES" sz="1600" smtClean="0"/>
          </a:p>
        </p:txBody>
      </p:sp>
      <p:sp>
        <p:nvSpPr>
          <p:cNvPr id="27653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 lIns="360000" rIns="360000"/>
          <a:lstStyle/>
          <a:p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 cstate="screen"/>
          <a:srcRect l="1518" t="8427" r="1324" b="4407"/>
          <a:stretch>
            <a:fillRect/>
          </a:stretch>
        </p:blipFill>
        <p:spPr bwMode="auto">
          <a:xfrm>
            <a:off x="0" y="4214813"/>
            <a:ext cx="9144000" cy="2286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D5E57B-FDA9-45BF-BB2A-43A6289B3317}" type="slidenum">
              <a:rPr lang="es-ES" smtClean="0"/>
              <a:pPr>
                <a:defRPr/>
              </a:pPr>
              <a:t>66</a:t>
            </a:fld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Backup</a:t>
            </a:r>
            <a:r>
              <a:rPr lang="ca-ES" dirty="0" smtClean="0"/>
              <a:t> </a:t>
            </a:r>
            <a:r>
              <a:rPr lang="ca-ES" dirty="0" err="1" smtClean="0"/>
              <a:t>slides</a:t>
            </a:r>
            <a:endParaRPr lang="ca-ES" dirty="0"/>
          </a:p>
        </p:txBody>
      </p:sp>
      <p:sp>
        <p:nvSpPr>
          <p:cNvPr id="4" name="Contenidor de contingut 3"/>
          <p:cNvSpPr>
            <a:spLocks noGrp="1"/>
          </p:cNvSpPr>
          <p:nvPr>
            <p:ph sz="half" idx="2"/>
          </p:nvPr>
        </p:nvSpPr>
        <p:spPr>
          <a:xfrm>
            <a:off x="1043608" y="2204864"/>
            <a:ext cx="7128792" cy="288032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pt-BR" sz="6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6600" dirty="0" smtClean="0"/>
              <a:t>BACKUP SLIDES</a:t>
            </a:r>
          </a:p>
          <a:p>
            <a:pPr marL="0" indent="0">
              <a:spcBef>
                <a:spcPts val="0"/>
              </a:spcBef>
              <a:buNone/>
            </a:pPr>
            <a:endParaRPr lang="ca-ES" sz="6600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67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Conteni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78B82-B0E1-4D1F-AAD2-90805B099B87}" type="slidenum">
              <a:rPr lang="es-ES" smtClean="0"/>
              <a:pPr/>
              <a:t>68</a:t>
            </a:fld>
            <a:endParaRPr lang="es-ES" smtClean="0"/>
          </a:p>
        </p:txBody>
      </p:sp>
      <p:sp>
        <p:nvSpPr>
          <p:cNvPr id="18437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Geolocalitzant les col·leccions digitals de museus i arxius                                   Olot, 10 d'octubre de 2013</a:t>
            </a:r>
            <a:endParaRPr lang="es-E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357166"/>
            <a:ext cx="4175125" cy="1258888"/>
          </a:xfrm>
          <a:prstGeom prst="rect">
            <a:avLst/>
          </a:prstGeom>
          <a:solidFill>
            <a:srgbClr val="FFD63F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720000" tIns="180000" rIns="180000" bIns="180000" numCol="1" anchor="ctr" anchorCtr="0" compatLnSpc="1">
            <a:prstTxWarp prst="textNoShape">
              <a:avLst/>
            </a:prstTxWarp>
          </a:bodyPr>
          <a:lstStyle/>
          <a:p>
            <a: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ca-ES" sz="2400" dirty="0" err="1" smtClean="0"/>
              <a:t>Resolution</a:t>
            </a:r>
            <a:endParaRPr kumimoji="0" lang="es-ES" sz="2000" b="1" i="0" u="none" strike="noStrike" kern="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Helvetica" pitchFamily="34" charset="0"/>
              <a:ea typeface="+mj-ea"/>
              <a:cs typeface="+mj-cs"/>
            </a:endParaRPr>
          </a:p>
        </p:txBody>
      </p:sp>
      <p:sp>
        <p:nvSpPr>
          <p:cNvPr id="8" name="Títo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Inspiration</a:t>
            </a:r>
            <a:endParaRPr lang="en-US"/>
          </a:p>
        </p:txBody>
      </p:sp>
      <p:pic>
        <p:nvPicPr>
          <p:cNvPr id="9" name="Picture 6" descr="explanation-for-all-conference-organizers-who-need-slides-upfron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00100" y="2613039"/>
            <a:ext cx="7272337" cy="2887663"/>
          </a:xfrm>
          <a:noFill/>
        </p:spPr>
      </p:pic>
    </p:spTree>
    <p:extLst>
      <p:ext uri="{BB962C8B-B14F-4D97-AF65-F5344CB8AC3E}">
        <p14:creationId xmlns:p14="http://schemas.microsoft.com/office/powerpoint/2010/main" val="84632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Notació MARC</a:t>
            </a:r>
            <a:endParaRPr lang="ca-ES" dirty="0"/>
          </a:p>
        </p:txBody>
      </p:sp>
      <p:sp>
        <p:nvSpPr>
          <p:cNvPr id="4" name="Contenidor de contingut 3"/>
          <p:cNvSpPr>
            <a:spLocks noGrp="1"/>
          </p:cNvSpPr>
          <p:nvPr>
            <p:ph sz="half" idx="2"/>
          </p:nvPr>
        </p:nvSpPr>
        <p:spPr>
          <a:xfrm>
            <a:off x="179512" y="1628800"/>
            <a:ext cx="3960440" cy="429541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pt-BR" b="1" dirty="0" smtClean="0"/>
          </a:p>
          <a:p>
            <a:pPr marL="0" indent="0">
              <a:spcBef>
                <a:spcPts val="0"/>
              </a:spcBef>
              <a:buNone/>
            </a:pPr>
            <a:r>
              <a:rPr lang="pt-BR" b="1" dirty="0" smtClean="0"/>
              <a:t>034:</a:t>
            </a:r>
            <a:r>
              <a:rPr lang="pt-BR" dirty="0" smtClean="0"/>
              <a:t> $dE0025034$eE0025122$fN0414207$gN0414139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dirty="0" smtClean="0"/>
              <a:t/>
            </a:r>
            <a:br>
              <a:rPr lang="pt-BR" dirty="0" smtClean="0"/>
            </a:br>
            <a:r>
              <a:rPr lang="pt-BR" b="1" dirty="0" smtClean="0"/>
              <a:t>255:</a:t>
            </a:r>
            <a:r>
              <a:rPr lang="pt-BR" dirty="0" smtClean="0"/>
              <a:t> $cE 002°50´34"--E 002°51´22"/N 041°42´07"--N 041°41´39"</a:t>
            </a: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19458" name="Picture 2" descr="E:\usuaris\r.roset\MARC STANDARDS (Network Development and MARC Standards Office, Library of Congress)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305463" y="1052736"/>
            <a:ext cx="4731033" cy="511256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69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 dirty="0"/>
          </a:p>
        </p:txBody>
      </p:sp>
      <p:pic>
        <p:nvPicPr>
          <p:cNvPr id="22530" name="Picture 2" descr="E:\usuaris\r.roset\Paris littéraire - Google Maps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79512" y="476672"/>
            <a:ext cx="8705122" cy="56886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QuadreDeText 3"/>
          <p:cNvSpPr txBox="1"/>
          <p:nvPr/>
        </p:nvSpPr>
        <p:spPr>
          <a:xfrm>
            <a:off x="555576" y="6165304"/>
            <a:ext cx="79768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1000" b="0" dirty="0" smtClean="0">
                <a:hlinkClick r:id="rId3"/>
              </a:rPr>
              <a:t>http://b14-sigbermes.apps.paris.fr/medias/medias.aspx?INSTANCE=EXPLOITATION&amp;PORTAL_ID=portal_model_instance__parislitt.xml</a:t>
            </a:r>
            <a:r>
              <a:rPr lang="ca-ES" sz="1000" b="0" dirty="0" smtClean="0"/>
              <a:t> </a:t>
            </a:r>
            <a:endParaRPr lang="ca-ES" sz="1000" b="0" dirty="0"/>
          </a:p>
        </p:txBody>
      </p:sp>
      <p:sp>
        <p:nvSpPr>
          <p:cNvPr id="5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7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Notació DCMI</a:t>
            </a:r>
            <a:endParaRPr lang="ca-ES" dirty="0"/>
          </a:p>
        </p:txBody>
      </p:sp>
      <p:sp>
        <p:nvSpPr>
          <p:cNvPr id="4" name="Contenidor de contingut 3"/>
          <p:cNvSpPr>
            <a:spLocks noGrp="1"/>
          </p:cNvSpPr>
          <p:nvPr>
            <p:ph sz="half" idx="2"/>
          </p:nvPr>
        </p:nvSpPr>
        <p:spPr>
          <a:xfrm>
            <a:off x="179512" y="1628800"/>
            <a:ext cx="3960440" cy="475252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ca-ES" dirty="0" smtClean="0"/>
              <a:t>DCMI Box </a:t>
            </a:r>
            <a:r>
              <a:rPr lang="ca-ES" dirty="0" err="1" smtClean="0"/>
              <a:t>Encoding</a:t>
            </a:r>
            <a:r>
              <a:rPr lang="ca-ES" dirty="0" smtClean="0"/>
              <a:t> </a:t>
            </a:r>
            <a:r>
              <a:rPr lang="ca-ES" dirty="0" err="1" smtClean="0"/>
              <a:t>Scheme</a:t>
            </a: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dirty="0" smtClean="0"/>
              <a:t>Estandardització en </a:t>
            </a:r>
            <a:r>
              <a:rPr lang="ca-ES" dirty="0" err="1" smtClean="0"/>
              <a:t>Dublin</a:t>
            </a:r>
            <a:r>
              <a:rPr lang="ca-ES" dirty="0" smtClean="0"/>
              <a:t> </a:t>
            </a:r>
            <a:r>
              <a:rPr lang="ca-ES" dirty="0" err="1" smtClean="0"/>
              <a:t>Core</a:t>
            </a:r>
            <a:r>
              <a:rPr lang="ca-ES" dirty="0" smtClean="0"/>
              <a:t> per mostrar ubicacions espacials.</a:t>
            </a:r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dirty="0" err="1" smtClean="0"/>
              <a:t>northlimit</a:t>
            </a:r>
            <a:r>
              <a:rPr lang="en-US" dirty="0" smtClean="0"/>
              <a:t>=4617613.22; </a:t>
            </a:r>
            <a:r>
              <a:rPr lang="en-US" dirty="0" err="1" smtClean="0"/>
              <a:t>southlimit</a:t>
            </a:r>
            <a:r>
              <a:rPr lang="en-US" dirty="0" smtClean="0"/>
              <a:t>=4615296.30; </a:t>
            </a:r>
            <a:r>
              <a:rPr lang="en-US" dirty="0" err="1" smtClean="0"/>
              <a:t>westlimit</a:t>
            </a:r>
            <a:r>
              <a:rPr lang="en-US" dirty="0" smtClean="0"/>
              <a:t>=486816.03; </a:t>
            </a:r>
            <a:r>
              <a:rPr lang="en-US" dirty="0" err="1" smtClean="0"/>
              <a:t>eastlimit</a:t>
            </a:r>
            <a:r>
              <a:rPr lang="en-US" dirty="0" smtClean="0"/>
              <a:t>=489127.06; projection=UTM zone 31 North; units=m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endParaRPr lang="en-US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400" dirty="0" smtClean="0">
                <a:hlinkClick r:id="rId2"/>
              </a:rPr>
              <a:t>http://dublincore.org/documents/dcmi-box/</a:t>
            </a:r>
            <a:endParaRPr lang="ca-ES" sz="1400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 smtClean="0"/>
          </a:p>
          <a:p>
            <a:pPr marL="0" indent="0">
              <a:spcBef>
                <a:spcPts val="0"/>
              </a:spcBef>
              <a:buNone/>
            </a:pPr>
            <a:endParaRPr lang="ca-ES" dirty="0"/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17410" name="Picture 2" descr="E:\usuaris\r.roset\DCMI Box Encoding Scheme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355976" y="522293"/>
            <a:ext cx="4248472" cy="578702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70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smtClean="0"/>
              <a:t>MapRank search</a:t>
            </a:r>
            <a:endParaRPr lang="ca-ES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71</a:t>
            </a:fld>
            <a:endParaRPr lang="ca-ES"/>
          </a:p>
        </p:txBody>
      </p:sp>
      <p:sp>
        <p:nvSpPr>
          <p:cNvPr id="20" name="Contenidor de peu de pàgina 5"/>
          <p:cNvSpPr>
            <a:spLocks noGrp="1"/>
          </p:cNvSpPr>
          <p:nvPr>
            <p:ph type="ftr" sz="quarter" idx="11"/>
          </p:nvPr>
        </p:nvSpPr>
        <p:spPr>
          <a:xfrm>
            <a:off x="0" y="6494463"/>
            <a:ext cx="8786813" cy="360362"/>
          </a:xfrm>
        </p:spPr>
        <p:txBody>
          <a:bodyPr lIns="360000" rIns="360000"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/>
          </a:p>
        </p:txBody>
      </p:sp>
      <p:sp>
        <p:nvSpPr>
          <p:cNvPr id="9" name="Rectangle 8"/>
          <p:cNvSpPr/>
          <p:nvPr/>
        </p:nvSpPr>
        <p:spPr>
          <a:xfrm>
            <a:off x="4211960" y="498621"/>
            <a:ext cx="48245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600" b="0" smtClean="0"/>
              <a:t>Una manera diferent d’accedir als mapes antics 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8064" y="908720"/>
            <a:ext cx="23762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ca-ES" sz="1600" b="0" smtClean="0"/>
              <a:t>www.oldmapsonline.org</a:t>
            </a:r>
            <a:endParaRPr lang="ca-ES" sz="1600"/>
          </a:p>
        </p:txBody>
      </p:sp>
      <p:pic>
        <p:nvPicPr>
          <p:cNvPr id="37890" name="Picture 2" descr="E:\usuaris\r.roset\Old Maps Online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475656" y="1700808"/>
            <a:ext cx="7373257" cy="46085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Rutes</a:t>
            </a:r>
            <a:endParaRPr lang="ca-ES" dirty="0"/>
          </a:p>
        </p:txBody>
      </p:sp>
      <p:sp>
        <p:nvSpPr>
          <p:cNvPr id="4" name="Contenidor de peu de pà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" smtClean="0"/>
              <a:t>Geolocalitzant les col·leccions digitals de museus i arxius                                   Olot, 10 d'octubre de 2013</a:t>
            </a:r>
            <a:endParaRPr lang="es-ES"/>
          </a:p>
        </p:txBody>
      </p:sp>
      <p:pic>
        <p:nvPicPr>
          <p:cNvPr id="3" name="Picture 2" descr="E:\usuaris\r.roset\Mapa de ubicación Ruta 1 - El Quijote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250310" y="692696"/>
            <a:ext cx="4786186" cy="566953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idor de contingut 3"/>
          <p:cNvSpPr>
            <a:spLocks noGrp="1"/>
          </p:cNvSpPr>
          <p:nvPr>
            <p:ph sz="half" idx="4294967295"/>
          </p:nvPr>
        </p:nvSpPr>
        <p:spPr>
          <a:xfrm>
            <a:off x="179512" y="1628800"/>
            <a:ext cx="4032448" cy="4295416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endParaRPr lang="pt-BR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La ruta també com a diverses etapes, el camí.</a:t>
            </a:r>
          </a:p>
          <a:p>
            <a:pPr marL="0" indent="0">
              <a:spcBef>
                <a:spcPts val="0"/>
              </a:spcBef>
              <a:buNone/>
            </a:pPr>
            <a:r>
              <a:rPr lang="ca-ES" sz="1600" dirty="0" smtClean="0"/>
              <a:t>Amb cert context.</a:t>
            </a:r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endParaRPr lang="ca-ES" sz="16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ca-ES" sz="1200" dirty="0" smtClean="0">
                <a:hlinkClick r:id="rId3"/>
              </a:rPr>
              <a:t>http://www.turismocastillalamancha.com/escapadas/te-proponemos/ruta-1---el-quijote/mapa/</a:t>
            </a:r>
            <a:r>
              <a:rPr lang="ca-ES" sz="1200" dirty="0" smtClean="0"/>
              <a:t> </a:t>
            </a:r>
            <a:endParaRPr lang="ca-ES" sz="1200" dirty="0"/>
          </a:p>
        </p:txBody>
      </p:sp>
      <p:sp>
        <p:nvSpPr>
          <p:cNvPr id="8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8</a:t>
            </a:fld>
            <a:endParaRPr lang="ca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Geoetiquetatge</a:t>
            </a:r>
            <a:endParaRPr lang="ca-ES" dirty="0"/>
          </a:p>
        </p:txBody>
      </p:sp>
      <p:sp>
        <p:nvSpPr>
          <p:cNvPr id="3" name="Contenidor de contingut 2"/>
          <p:cNvSpPr>
            <a:spLocks noGrp="1"/>
          </p:cNvSpPr>
          <p:nvPr>
            <p:ph sz="half" idx="1"/>
          </p:nvPr>
        </p:nvSpPr>
        <p:spPr>
          <a:xfrm>
            <a:off x="-5732" y="1628800"/>
            <a:ext cx="9042228" cy="1224136"/>
          </a:xfrm>
        </p:spPr>
        <p:txBody>
          <a:bodyPr/>
          <a:lstStyle/>
          <a:p>
            <a:r>
              <a:rPr lang="ca-ES" sz="1600" dirty="0" err="1" smtClean="0"/>
              <a:t>Geolocalització</a:t>
            </a:r>
            <a:r>
              <a:rPr lang="ca-ES" sz="1600" dirty="0" smtClean="0"/>
              <a:t>: assignació d’un sol parell de coordenades per definir la posició de l’objecte en un sistema de referència.</a:t>
            </a:r>
          </a:p>
          <a:p>
            <a:r>
              <a:rPr lang="ca-ES" sz="1600" dirty="0" err="1" smtClean="0"/>
              <a:t>Georeferenciació</a:t>
            </a:r>
            <a:r>
              <a:rPr lang="ca-ES" sz="1600" dirty="0" smtClean="0"/>
              <a:t>: procés d’assignació de punts de control a una imatge per adaptar-la espacialment a un nou sistema de coordenades de referència.</a:t>
            </a:r>
          </a:p>
        </p:txBody>
      </p:sp>
      <p:sp>
        <p:nvSpPr>
          <p:cNvPr id="6" name="Contenidor de peu de pà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ca-ES" smtClean="0"/>
              <a:t>Geolocalitzant les col·leccions digitals de museus i arxius                                   Olot, 10 d'octubre de 2013</a:t>
            </a:r>
            <a:endParaRPr lang="ca-ES" dirty="0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778809" y="6065538"/>
            <a:ext cx="3312367" cy="34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ca-ES" b="0" dirty="0" smtClean="0"/>
              <a:t>Foto de Lloret, fons Gaspar, sobre base actual</a:t>
            </a:r>
            <a:endParaRPr lang="ca-ES" b="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23528" y="2996952"/>
            <a:ext cx="3983673" cy="30963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885867" y="5157192"/>
            <a:ext cx="2061294" cy="477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ca-ES" sz="1800" b="0" dirty="0" err="1" smtClean="0">
                <a:solidFill>
                  <a:schemeClr val="bg1">
                    <a:lumMod val="95000"/>
                  </a:schemeClr>
                </a:solidFill>
              </a:rPr>
              <a:t>Geolocalització</a:t>
            </a:r>
            <a:endParaRPr lang="ca-ES" sz="18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358531" y="6065538"/>
            <a:ext cx="3125217" cy="34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ca-ES" b="0" smtClean="0"/>
              <a:t>Aparici, 1769, sobre base actual</a:t>
            </a:r>
            <a:endParaRPr lang="ca-ES" b="0"/>
          </a:p>
        </p:txBody>
      </p:sp>
      <p:pic>
        <p:nvPicPr>
          <p:cNvPr id="14" name="Picture 12" descr="aparici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811340" y="3027833"/>
            <a:ext cx="3721100" cy="3065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5747444" y="3351997"/>
            <a:ext cx="2376264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ca-ES" sz="1800" b="0" dirty="0" err="1" smtClean="0">
                <a:solidFill>
                  <a:schemeClr val="bg1">
                    <a:lumMod val="95000"/>
                  </a:schemeClr>
                </a:solidFill>
              </a:rPr>
              <a:t>Georeferenciació</a:t>
            </a:r>
            <a:endParaRPr lang="ca-ES" sz="1800" b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Contenidor de número de diapositiva 6"/>
          <p:cNvSpPr>
            <a:spLocks noGrp="1"/>
          </p:cNvSpPr>
          <p:nvPr>
            <p:ph type="sldNum" sz="quarter" idx="4294967295"/>
          </p:nvPr>
        </p:nvSpPr>
        <p:spPr>
          <a:xfrm>
            <a:off x="8788400" y="0"/>
            <a:ext cx="360363" cy="3603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pPr>
              <a:defRPr/>
            </a:pPr>
            <a:fld id="{B5471AEA-C06F-43C9-BB98-320953948844}" type="slidenum">
              <a:rPr lang="ca-ES" smtClean="0"/>
              <a:pPr>
                <a:defRPr/>
              </a:pPr>
              <a:t>9</a:t>
            </a:fld>
            <a:endParaRPr lang="ca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cio_ppt">
  <a:themeElements>
    <a:clrScheme name="presentacio_2009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00"/>
      </a:folHlink>
    </a:clrScheme>
    <a:fontScheme name="presentacio_2009">
      <a:majorFont>
        <a:latin typeface="Helvetica Bold*"/>
        <a:ea typeface=""/>
        <a:cs typeface=""/>
      </a:majorFont>
      <a:minorFont>
        <a:latin typeface="Arial"/>
        <a:ea typeface=""/>
        <a:cs typeface="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19100" marR="0" indent="-419100" algn="just" defTabSz="914400" rtl="0" eaLnBrk="1" fontAlgn="base" latinLnBrk="0" hangingPunct="1">
          <a:lnSpc>
            <a:spcPct val="160000"/>
          </a:lnSpc>
          <a:spcBef>
            <a:spcPct val="20000"/>
          </a:spcBef>
          <a:spcAft>
            <a:spcPct val="50000"/>
          </a:spcAft>
          <a:buClrTx/>
          <a:buSzTx/>
          <a:buFontTx/>
          <a:buNone/>
          <a:tabLst/>
          <a:defRPr kumimoji="0" lang="es-ES_tradnl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19100" marR="0" indent="-419100" algn="just" defTabSz="914400" rtl="0" eaLnBrk="1" fontAlgn="base" latinLnBrk="0" hangingPunct="1">
          <a:lnSpc>
            <a:spcPct val="160000"/>
          </a:lnSpc>
          <a:spcBef>
            <a:spcPct val="20000"/>
          </a:spcBef>
          <a:spcAft>
            <a:spcPct val="50000"/>
          </a:spcAft>
          <a:buClrTx/>
          <a:buSzTx/>
          <a:buFontTx/>
          <a:buNone/>
          <a:tabLst/>
          <a:defRPr kumimoji="0" lang="es-ES_tradnl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esentacio_2009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cio_2009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o_2009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o_2009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o_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o_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o_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cio_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l'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l'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4328</TotalTime>
  <Words>3049</Words>
  <Application>Microsoft Office PowerPoint</Application>
  <PresentationFormat>Presentación en pantalla (4:3)</PresentationFormat>
  <Paragraphs>526</Paragraphs>
  <Slides>71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2" baseType="lpstr">
      <vt:lpstr>presentacio_ppt</vt:lpstr>
      <vt:lpstr>Geolocalitzant les col·leccions digitals de museus i arxius   R.Roset</vt:lpstr>
      <vt:lpstr>Sumari</vt:lpstr>
      <vt:lpstr>Del topònim a les coordenades: la georeferenciació </vt:lpstr>
      <vt:lpstr>Del topònim a les coordenades: la georeferenciació </vt:lpstr>
      <vt:lpstr>[quasi]Tot es pot georeferenciar</vt:lpstr>
      <vt:lpstr>Presentación de PowerPoint</vt:lpstr>
      <vt:lpstr>Presentación de PowerPoint</vt:lpstr>
      <vt:lpstr>Rutes</vt:lpstr>
      <vt:lpstr>Geoetiquetatge</vt:lpstr>
      <vt:lpstr>Georeferenciació “a mà”</vt:lpstr>
      <vt:lpstr>Presentación de PowerPoint</vt:lpstr>
      <vt:lpstr>Presentación de PowerPoint</vt:lpstr>
      <vt:lpstr>Presentación de PowerPoint</vt:lpstr>
      <vt:lpstr>Quina base “geo” necessitem?</vt:lpstr>
      <vt:lpstr>Vissir ICC</vt:lpstr>
      <vt:lpstr>Resta del món</vt:lpstr>
      <vt:lpstr>Nomenclàtors</vt:lpstr>
      <vt:lpstr>Sistemes de referència</vt:lpstr>
      <vt:lpstr>Presentación de PowerPoint</vt:lpstr>
      <vt:lpstr>Com es geolocalitza des de casa?</vt:lpstr>
      <vt:lpstr>Com es geolocalitza des de casa?</vt:lpstr>
      <vt:lpstr>Com es geolocalitza des de casa?</vt:lpstr>
      <vt:lpstr>Com es geolocalitza des de casa?</vt:lpstr>
      <vt:lpstr>Com es geolocalitza des de casa?</vt:lpstr>
      <vt:lpstr>Com es geolocalitza des de casa?</vt:lpstr>
      <vt:lpstr>Rutes amb GPS</vt:lpstr>
      <vt:lpstr>Apps per Android</vt:lpstr>
      <vt:lpstr>Postprocés</vt:lpstr>
      <vt:lpstr>Postprocés</vt:lpstr>
      <vt:lpstr>Metadades EXIF</vt:lpstr>
      <vt:lpstr>On i com</vt:lpstr>
      <vt:lpstr>La georeferenciació: de mapa a mapa</vt:lpstr>
      <vt:lpstr>Collection multiplier !</vt:lpstr>
      <vt:lpstr>Georeferenciació: nous atributs a la imatge digital</vt:lpstr>
      <vt:lpstr>Georeferenciació: publicació al web</vt:lpstr>
      <vt:lpstr>Mapes antics al dia</vt:lpstr>
      <vt:lpstr>Mapes antics al dia</vt:lpstr>
      <vt:lpstr>Eines i procediments</vt:lpstr>
      <vt:lpstr>Bounding box (bbox)</vt:lpstr>
      <vt:lpstr>Geometadades</vt:lpstr>
      <vt:lpstr>Estil Wikipedia</vt:lpstr>
      <vt:lpstr>Presentación de PowerPoint</vt:lpstr>
      <vt:lpstr>Presentación de PowerPoint</vt:lpstr>
      <vt:lpstr>Les experiències col·laboratives</vt:lpstr>
      <vt:lpstr>El Georeferencer a la Cartoteca de l’ICC</vt:lpstr>
      <vt:lpstr>El Georeferencer a la Cartoteca de l’ICC</vt:lpstr>
      <vt:lpstr>Presentación de PowerPoint</vt:lpstr>
      <vt:lpstr>Resultats de la prova pilot</vt:lpstr>
      <vt:lpstr>Presentación de PowerPoint</vt:lpstr>
      <vt:lpstr>Gamification (joquificació?)</vt:lpstr>
      <vt:lpstr>Util i addictiu</vt:lpstr>
      <vt:lpstr>Eines online</vt:lpstr>
      <vt:lpstr>Eines online</vt:lpstr>
      <vt:lpstr>Eines online</vt:lpstr>
      <vt:lpstr>Publicació de GIS al web</vt:lpstr>
      <vt:lpstr>Pearltrees, per organitzar-se la web</vt:lpstr>
      <vt:lpstr>Un projecte abandonat</vt:lpstr>
      <vt:lpstr>Un possible relleu</vt:lpstr>
      <vt:lpstr>Un entorn operatiu</vt:lpstr>
      <vt:lpstr>Un projecte europeu</vt:lpstr>
      <vt:lpstr>Bibliografia i referències</vt:lpstr>
      <vt:lpstr>Bibliografia i referències</vt:lpstr>
      <vt:lpstr>Bibliografia i referències</vt:lpstr>
      <vt:lpstr>Bibliografia i referències</vt:lpstr>
      <vt:lpstr>Bibliografia i referències</vt:lpstr>
      <vt:lpstr>Geolocalitzant les col·leccions digitals de museus i arxius  Rafael Roset Responsable de cartoteca digital</vt:lpstr>
      <vt:lpstr>Backup slides</vt:lpstr>
      <vt:lpstr>Inspiration</vt:lpstr>
      <vt:lpstr>Notació MARC</vt:lpstr>
      <vt:lpstr>Notació DCMI</vt:lpstr>
      <vt:lpstr>MapRank search</vt:lpstr>
    </vt:vector>
  </TitlesOfParts>
  <Company>Institut Cartogràfic de Catalunya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Resum executiu Cartoteca 2012</dc:title>
  <dc:subject>Digitalització i difusió</dc:subject>
  <dc:creator>Rafael Roset</dc:creator>
  <cp:lastModifiedBy>Raf</cp:lastModifiedBy>
  <cp:revision>504</cp:revision>
  <cp:lastPrinted>2000-02-16T14:32:28Z</cp:lastPrinted>
  <dcterms:created xsi:type="dcterms:W3CDTF">2009-05-05T15:20:11Z</dcterms:created>
  <dcterms:modified xsi:type="dcterms:W3CDTF">2013-09-11T17:06:54Z</dcterms:modified>
</cp:coreProperties>
</file>